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49"/>
  </p:notesMasterIdLst>
  <p:sldIdLst>
    <p:sldId id="256" r:id="rId3"/>
    <p:sldId id="313" r:id="rId4"/>
    <p:sldId id="385" r:id="rId5"/>
    <p:sldId id="330" r:id="rId6"/>
    <p:sldId id="383" r:id="rId7"/>
    <p:sldId id="318" r:id="rId8"/>
    <p:sldId id="319" r:id="rId9"/>
    <p:sldId id="320" r:id="rId10"/>
    <p:sldId id="289" r:id="rId11"/>
    <p:sldId id="260" r:id="rId12"/>
    <p:sldId id="379" r:id="rId13"/>
    <p:sldId id="322" r:id="rId14"/>
    <p:sldId id="261" r:id="rId15"/>
    <p:sldId id="267" r:id="rId16"/>
    <p:sldId id="311" r:id="rId17"/>
    <p:sldId id="309" r:id="rId18"/>
    <p:sldId id="269" r:id="rId19"/>
    <p:sldId id="273" r:id="rId20"/>
    <p:sldId id="279" r:id="rId21"/>
    <p:sldId id="285" r:id="rId22"/>
    <p:sldId id="298" r:id="rId23"/>
    <p:sldId id="303" r:id="rId24"/>
    <p:sldId id="389" r:id="rId25"/>
    <p:sldId id="312" r:id="rId26"/>
    <p:sldId id="390" r:id="rId27"/>
    <p:sldId id="372" r:id="rId28"/>
    <p:sldId id="373" r:id="rId29"/>
    <p:sldId id="325" r:id="rId30"/>
    <p:sldId id="386" r:id="rId31"/>
    <p:sldId id="324" r:id="rId32"/>
    <p:sldId id="327" r:id="rId33"/>
    <p:sldId id="370" r:id="rId34"/>
    <p:sldId id="352" r:id="rId35"/>
    <p:sldId id="374" r:id="rId36"/>
    <p:sldId id="353" r:id="rId37"/>
    <p:sldId id="329" r:id="rId38"/>
    <p:sldId id="333" r:id="rId39"/>
    <p:sldId id="334" r:id="rId40"/>
    <p:sldId id="336" r:id="rId41"/>
    <p:sldId id="337" r:id="rId42"/>
    <p:sldId id="339" r:id="rId43"/>
    <p:sldId id="342" r:id="rId44"/>
    <p:sldId id="369" r:id="rId45"/>
    <p:sldId id="302" r:id="rId46"/>
    <p:sldId id="388" r:id="rId47"/>
    <p:sldId id="387" r:id="rId48"/>
  </p:sldIdLst>
  <p:sldSz cx="12192000" cy="6858000"/>
  <p:notesSz cx="9929813" cy="6797675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libri Light" panose="020F0302020204030204" pitchFamily="34" charset="0"/>
      <p:regular r:id="rId54"/>
      <p:italic r:id="rId55"/>
    </p:embeddedFont>
    <p:embeddedFont>
      <p:font typeface="Open Sans SemiBold" panose="020B0706030804020204" pitchFamily="34" charset="0"/>
      <p:bold r:id="rId56"/>
      <p:boldItalic r:id="rId57"/>
    </p:embeddedFont>
    <p:embeddedFont>
      <p:font typeface="Roboto" panose="02000000000000000000" pitchFamily="2" charset="0"/>
      <p:regular r:id="rId58"/>
      <p:bold r:id="rId59"/>
      <p:italic r:id="rId60"/>
      <p:boldItalic r:id="rId6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78C"/>
    <a:srgbClr val="8E8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98B4E2-543B-4242-9E94-F74B9047BAFB}" v="2" dt="2021-11-25T14:22:58.8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9" autoAdjust="0"/>
    <p:restoredTop sz="94660"/>
  </p:normalViewPr>
  <p:slideViewPr>
    <p:cSldViewPr snapToGrid="0">
      <p:cViewPr>
        <p:scale>
          <a:sx n="83" d="100"/>
          <a:sy n="83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microsoft.com/office/2016/11/relationships/changesInfo" Target="changesInfos/changesInfo1.xml"/><Relationship Id="rId5" Type="http://schemas.openxmlformats.org/officeDocument/2006/relationships/slide" Target="slides/slide3.xml"/><Relationship Id="rId61" Type="http://schemas.openxmlformats.org/officeDocument/2006/relationships/font" Target="fonts/font12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7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0.fntdata"/><Relationship Id="rId67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Toller" userId="8f6a99bd-8ad1-4e3c-968e-2ad6aa620522" providerId="ADAL" clId="{1598B4E2-543B-4242-9E94-F74B9047BAFB}"/>
    <pc:docChg chg="custSel delSld modSld">
      <pc:chgData name="Christian Toller" userId="8f6a99bd-8ad1-4e3c-968e-2ad6aa620522" providerId="ADAL" clId="{1598B4E2-543B-4242-9E94-F74B9047BAFB}" dt="2021-11-25T14:23:40.728" v="34" actId="47"/>
      <pc:docMkLst>
        <pc:docMk/>
      </pc:docMkLst>
      <pc:sldChg chg="del">
        <pc:chgData name="Christian Toller" userId="8f6a99bd-8ad1-4e3c-968e-2ad6aa620522" providerId="ADAL" clId="{1598B4E2-543B-4242-9E94-F74B9047BAFB}" dt="2021-11-25T14:23:40.728" v="34" actId="47"/>
        <pc:sldMkLst>
          <pc:docMk/>
          <pc:sldMk cId="378664413" sldId="288"/>
        </pc:sldMkLst>
      </pc:sldChg>
      <pc:sldChg chg="modSp mod">
        <pc:chgData name="Christian Toller" userId="8f6a99bd-8ad1-4e3c-968e-2ad6aa620522" providerId="ADAL" clId="{1598B4E2-543B-4242-9E94-F74B9047BAFB}" dt="2021-11-25T14:15:16.834" v="33" actId="20577"/>
        <pc:sldMkLst>
          <pc:docMk/>
          <pc:sldMk cId="865645060" sldId="389"/>
        </pc:sldMkLst>
        <pc:spChg chg="mod">
          <ac:chgData name="Christian Toller" userId="8f6a99bd-8ad1-4e3c-968e-2ad6aa620522" providerId="ADAL" clId="{1598B4E2-543B-4242-9E94-F74B9047BAFB}" dt="2021-11-25T14:15:16.834" v="33" actId="20577"/>
          <ac:spMkLst>
            <pc:docMk/>
            <pc:sldMk cId="865645060" sldId="389"/>
            <ac:spMk id="3" creationId="{A319C00E-5920-4E49-A6FF-7701E1E40656}"/>
          </ac:spMkLst>
        </pc:spChg>
      </pc:sldChg>
    </pc:docChg>
  </pc:docChgLst>
  <pc:docChgLst>
    <pc:chgData name="Christian Toller" userId="8f6a99bd-8ad1-4e3c-968e-2ad6aa620522" providerId="ADAL" clId="{4D3EC25F-7A6E-4E4F-8CCE-3B2B1E8016DA}"/>
    <pc:docChg chg="custSel modSld sldOrd">
      <pc:chgData name="Christian Toller" userId="8f6a99bd-8ad1-4e3c-968e-2ad6aa620522" providerId="ADAL" clId="{4D3EC25F-7A6E-4E4F-8CCE-3B2B1E8016DA}" dt="2021-07-27T10:13:32.226" v="103" actId="20577"/>
      <pc:docMkLst>
        <pc:docMk/>
      </pc:docMkLst>
      <pc:sldChg chg="ord">
        <pc:chgData name="Christian Toller" userId="8f6a99bd-8ad1-4e3c-968e-2ad6aa620522" providerId="ADAL" clId="{4D3EC25F-7A6E-4E4F-8CCE-3B2B1E8016DA}" dt="2021-07-26T18:43:18.822" v="1"/>
        <pc:sldMkLst>
          <pc:docMk/>
          <pc:sldMk cId="378664413" sldId="288"/>
        </pc:sldMkLst>
      </pc:sldChg>
      <pc:sldChg chg="modSp mod">
        <pc:chgData name="Christian Toller" userId="8f6a99bd-8ad1-4e3c-968e-2ad6aa620522" providerId="ADAL" clId="{4D3EC25F-7A6E-4E4F-8CCE-3B2B1E8016DA}" dt="2021-07-27T10:13:32.226" v="103" actId="20577"/>
        <pc:sldMkLst>
          <pc:docMk/>
          <pc:sldMk cId="3835016173" sldId="387"/>
        </pc:sldMkLst>
        <pc:spChg chg="mod">
          <ac:chgData name="Christian Toller" userId="8f6a99bd-8ad1-4e3c-968e-2ad6aa620522" providerId="ADAL" clId="{4D3EC25F-7A6E-4E4F-8CCE-3B2B1E8016DA}" dt="2021-07-27T10:13:32.226" v="103" actId="20577"/>
          <ac:spMkLst>
            <pc:docMk/>
            <pc:sldMk cId="3835016173" sldId="387"/>
            <ac:spMk id="3" creationId="{B793B4C6-576D-43C4-9C9A-E52B29F34B82}"/>
          </ac:spMkLst>
        </pc:spChg>
      </pc:sldChg>
      <pc:sldChg chg="addSp modSp mod">
        <pc:chgData name="Christian Toller" userId="8f6a99bd-8ad1-4e3c-968e-2ad6aa620522" providerId="ADAL" clId="{4D3EC25F-7A6E-4E4F-8CCE-3B2B1E8016DA}" dt="2021-07-26T18:45:00.164" v="97" actId="20577"/>
        <pc:sldMkLst>
          <pc:docMk/>
          <pc:sldMk cId="3619572774" sldId="388"/>
        </pc:sldMkLst>
        <pc:spChg chg="add mod">
          <ac:chgData name="Christian Toller" userId="8f6a99bd-8ad1-4e3c-968e-2ad6aa620522" providerId="ADAL" clId="{4D3EC25F-7A6E-4E4F-8CCE-3B2B1E8016DA}" dt="2021-07-26T18:45:00.164" v="97" actId="20577"/>
          <ac:spMkLst>
            <pc:docMk/>
            <pc:sldMk cId="3619572774" sldId="388"/>
            <ac:spMk id="9" creationId="{32D2084C-143A-4E0D-A82E-F3F8BEA294A9}"/>
          </ac:spMkLst>
        </pc:spChg>
      </pc:sldChg>
    </pc:docChg>
  </pc:docChgLst>
  <pc:docChgLst>
    <pc:chgData name="Christian Toller" userId="8f6a99bd-8ad1-4e3c-968e-2ad6aa620522" providerId="ADAL" clId="{D7D90F33-84F7-4888-A1BA-0E7F7BD88A70}"/>
    <pc:docChg chg="modSld">
      <pc:chgData name="Christian Toller" userId="8f6a99bd-8ad1-4e3c-968e-2ad6aa620522" providerId="ADAL" clId="{D7D90F33-84F7-4888-A1BA-0E7F7BD88A70}" dt="2021-05-31T10:49:59.011" v="16" actId="20577"/>
      <pc:docMkLst>
        <pc:docMk/>
      </pc:docMkLst>
      <pc:sldChg chg="modSp mod">
        <pc:chgData name="Christian Toller" userId="8f6a99bd-8ad1-4e3c-968e-2ad6aa620522" providerId="ADAL" clId="{D7D90F33-84F7-4888-A1BA-0E7F7BD88A70}" dt="2021-05-31T10:49:59.011" v="16" actId="20577"/>
        <pc:sldMkLst>
          <pc:docMk/>
          <pc:sldMk cId="3835016173" sldId="387"/>
        </pc:sldMkLst>
        <pc:spChg chg="mod">
          <ac:chgData name="Christian Toller" userId="8f6a99bd-8ad1-4e3c-968e-2ad6aa620522" providerId="ADAL" clId="{D7D90F33-84F7-4888-A1BA-0E7F7BD88A70}" dt="2021-05-31T10:49:59.011" v="16" actId="20577"/>
          <ac:spMkLst>
            <pc:docMk/>
            <pc:sldMk cId="3835016173" sldId="387"/>
            <ac:spMk id="3" creationId="{B793B4C6-576D-43C4-9C9A-E52B29F34B82}"/>
          </ac:spMkLst>
        </pc:spChg>
      </pc:sldChg>
    </pc:docChg>
  </pc:docChgLst>
  <pc:docChgLst>
    <pc:chgData name="Christian Toller" userId="8f6a99bd-8ad1-4e3c-968e-2ad6aa620522" providerId="ADAL" clId="{E671B93A-331A-4E93-90BF-67FBE8531F5B}"/>
    <pc:docChg chg="custSel modSld modMainMaster">
      <pc:chgData name="Christian Toller" userId="8f6a99bd-8ad1-4e3c-968e-2ad6aa620522" providerId="ADAL" clId="{E671B93A-331A-4E93-90BF-67FBE8531F5B}" dt="2021-05-29T19:30:53.230" v="39" actId="20577"/>
      <pc:docMkLst>
        <pc:docMk/>
      </pc:docMkLst>
      <pc:sldChg chg="modSp mod">
        <pc:chgData name="Christian Toller" userId="8f6a99bd-8ad1-4e3c-968e-2ad6aa620522" providerId="ADAL" clId="{E671B93A-331A-4E93-90BF-67FBE8531F5B}" dt="2021-05-29T19:30:53.230" v="39" actId="20577"/>
        <pc:sldMkLst>
          <pc:docMk/>
          <pc:sldMk cId="2467112313" sldId="313"/>
        </pc:sldMkLst>
        <pc:spChg chg="mod">
          <ac:chgData name="Christian Toller" userId="8f6a99bd-8ad1-4e3c-968e-2ad6aa620522" providerId="ADAL" clId="{E671B93A-331A-4E93-90BF-67FBE8531F5B}" dt="2021-05-29T19:30:53.230" v="39" actId="20577"/>
          <ac:spMkLst>
            <pc:docMk/>
            <pc:sldMk cId="2467112313" sldId="313"/>
            <ac:spMk id="5" creationId="{3EE43A3D-A026-47B8-BC5D-6097999403DE}"/>
          </ac:spMkLst>
        </pc:spChg>
      </pc:sldChg>
      <pc:sldMasterChg chg="modSp mod modSldLayout">
        <pc:chgData name="Christian Toller" userId="8f6a99bd-8ad1-4e3c-968e-2ad6aa620522" providerId="ADAL" clId="{E671B93A-331A-4E93-90BF-67FBE8531F5B}" dt="2021-05-29T19:30:17.353" v="35" actId="20577"/>
        <pc:sldMasterMkLst>
          <pc:docMk/>
          <pc:sldMasterMk cId="2493256925" sldId="2147483648"/>
        </pc:sldMasterMkLst>
        <pc:spChg chg="mod">
          <ac:chgData name="Christian Toller" userId="8f6a99bd-8ad1-4e3c-968e-2ad6aa620522" providerId="ADAL" clId="{E671B93A-331A-4E93-90BF-67FBE8531F5B}" dt="2021-05-29T19:28:44.232" v="3" actId="20577"/>
          <ac:spMkLst>
            <pc:docMk/>
            <pc:sldMasterMk cId="2493256925" sldId="2147483648"/>
            <ac:spMk id="5" creationId="{BFAA7F21-FAEB-4BAC-A8A8-581A5951A36D}"/>
          </ac:spMkLst>
        </pc:spChg>
        <pc:sldLayoutChg chg="modSp mod">
          <pc:chgData name="Christian Toller" userId="8f6a99bd-8ad1-4e3c-968e-2ad6aa620522" providerId="ADAL" clId="{E671B93A-331A-4E93-90BF-67FBE8531F5B}" dt="2021-05-29T19:29:12.379" v="7" actId="20577"/>
          <pc:sldLayoutMkLst>
            <pc:docMk/>
            <pc:sldMasterMk cId="2493256925" sldId="2147483648"/>
            <pc:sldLayoutMk cId="3230665586" sldId="2147483649"/>
          </pc:sldLayoutMkLst>
          <pc:spChg chg="mod">
            <ac:chgData name="Christian Toller" userId="8f6a99bd-8ad1-4e3c-968e-2ad6aa620522" providerId="ADAL" clId="{E671B93A-331A-4E93-90BF-67FBE8531F5B}" dt="2021-05-29T19:29:12.379" v="7" actId="20577"/>
            <ac:spMkLst>
              <pc:docMk/>
              <pc:sldMasterMk cId="2493256925" sldId="2147483648"/>
              <pc:sldLayoutMk cId="3230665586" sldId="2147483649"/>
              <ac:spMk id="5" creationId="{24760C0C-8B1F-4051-9A2D-B3B2F4AE41A1}"/>
            </ac:spMkLst>
          </pc:spChg>
        </pc:sldLayoutChg>
        <pc:sldLayoutChg chg="modSp mod">
          <pc:chgData name="Christian Toller" userId="8f6a99bd-8ad1-4e3c-968e-2ad6aa620522" providerId="ADAL" clId="{E671B93A-331A-4E93-90BF-67FBE8531F5B}" dt="2021-05-29T19:29:20.320" v="11" actId="20577"/>
          <pc:sldLayoutMkLst>
            <pc:docMk/>
            <pc:sldMasterMk cId="2493256925" sldId="2147483648"/>
            <pc:sldLayoutMk cId="4059736312" sldId="2147483650"/>
          </pc:sldLayoutMkLst>
          <pc:spChg chg="mod">
            <ac:chgData name="Christian Toller" userId="8f6a99bd-8ad1-4e3c-968e-2ad6aa620522" providerId="ADAL" clId="{E671B93A-331A-4E93-90BF-67FBE8531F5B}" dt="2021-05-29T19:29:20.320" v="11" actId="20577"/>
            <ac:spMkLst>
              <pc:docMk/>
              <pc:sldMasterMk cId="2493256925" sldId="2147483648"/>
              <pc:sldLayoutMk cId="4059736312" sldId="2147483650"/>
              <ac:spMk id="5" creationId="{C4CD24CA-E561-4D2E-8D91-5D843C278514}"/>
            </ac:spMkLst>
          </pc:spChg>
        </pc:sldLayoutChg>
        <pc:sldLayoutChg chg="modSp mod">
          <pc:chgData name="Christian Toller" userId="8f6a99bd-8ad1-4e3c-968e-2ad6aa620522" providerId="ADAL" clId="{E671B93A-331A-4E93-90BF-67FBE8531F5B}" dt="2021-05-29T19:29:51.767" v="15" actId="20577"/>
          <pc:sldLayoutMkLst>
            <pc:docMk/>
            <pc:sldMasterMk cId="2493256925" sldId="2147483648"/>
            <pc:sldLayoutMk cId="1510718283" sldId="2147483651"/>
          </pc:sldLayoutMkLst>
          <pc:spChg chg="mod">
            <ac:chgData name="Christian Toller" userId="8f6a99bd-8ad1-4e3c-968e-2ad6aa620522" providerId="ADAL" clId="{E671B93A-331A-4E93-90BF-67FBE8531F5B}" dt="2021-05-29T19:29:51.767" v="15" actId="20577"/>
            <ac:spMkLst>
              <pc:docMk/>
              <pc:sldMasterMk cId="2493256925" sldId="2147483648"/>
              <pc:sldLayoutMk cId="1510718283" sldId="2147483651"/>
              <ac:spMk id="5" creationId="{05BB6851-1EA2-4A58-91B2-4A713D66C2CD}"/>
            </ac:spMkLst>
          </pc:spChg>
        </pc:sldLayoutChg>
        <pc:sldLayoutChg chg="modSp mod">
          <pc:chgData name="Christian Toller" userId="8f6a99bd-8ad1-4e3c-968e-2ad6aa620522" providerId="ADAL" clId="{E671B93A-331A-4E93-90BF-67FBE8531F5B}" dt="2021-05-29T19:29:56.037" v="19" actId="20577"/>
          <pc:sldLayoutMkLst>
            <pc:docMk/>
            <pc:sldMasterMk cId="2493256925" sldId="2147483648"/>
            <pc:sldLayoutMk cId="1015452245" sldId="2147483652"/>
          </pc:sldLayoutMkLst>
          <pc:spChg chg="mod">
            <ac:chgData name="Christian Toller" userId="8f6a99bd-8ad1-4e3c-968e-2ad6aa620522" providerId="ADAL" clId="{E671B93A-331A-4E93-90BF-67FBE8531F5B}" dt="2021-05-29T19:29:56.037" v="19" actId="20577"/>
            <ac:spMkLst>
              <pc:docMk/>
              <pc:sldMasterMk cId="2493256925" sldId="2147483648"/>
              <pc:sldLayoutMk cId="1015452245" sldId="2147483652"/>
              <ac:spMk id="6" creationId="{3CD26A86-B936-467A-8654-26971AA4EDDE}"/>
            </ac:spMkLst>
          </pc:spChg>
        </pc:sldLayoutChg>
        <pc:sldLayoutChg chg="modSp mod">
          <pc:chgData name="Christian Toller" userId="8f6a99bd-8ad1-4e3c-968e-2ad6aa620522" providerId="ADAL" clId="{E671B93A-331A-4E93-90BF-67FBE8531F5B}" dt="2021-05-29T19:30:01.488" v="23" actId="20577"/>
          <pc:sldLayoutMkLst>
            <pc:docMk/>
            <pc:sldMasterMk cId="2493256925" sldId="2147483648"/>
            <pc:sldLayoutMk cId="3389377940" sldId="2147483653"/>
          </pc:sldLayoutMkLst>
          <pc:spChg chg="mod">
            <ac:chgData name="Christian Toller" userId="8f6a99bd-8ad1-4e3c-968e-2ad6aa620522" providerId="ADAL" clId="{E671B93A-331A-4E93-90BF-67FBE8531F5B}" dt="2021-05-29T19:30:01.488" v="23" actId="20577"/>
            <ac:spMkLst>
              <pc:docMk/>
              <pc:sldMasterMk cId="2493256925" sldId="2147483648"/>
              <pc:sldLayoutMk cId="3389377940" sldId="2147483653"/>
              <ac:spMk id="8" creationId="{95E09C35-248D-4B9F-81F8-EC34F3B76367}"/>
            </ac:spMkLst>
          </pc:spChg>
        </pc:sldLayoutChg>
        <pc:sldLayoutChg chg="modSp mod">
          <pc:chgData name="Christian Toller" userId="8f6a99bd-8ad1-4e3c-968e-2ad6aa620522" providerId="ADAL" clId="{E671B93A-331A-4E93-90BF-67FBE8531F5B}" dt="2021-05-29T19:30:06.686" v="27" actId="20577"/>
          <pc:sldLayoutMkLst>
            <pc:docMk/>
            <pc:sldMasterMk cId="2493256925" sldId="2147483648"/>
            <pc:sldLayoutMk cId="2056790654" sldId="2147483654"/>
          </pc:sldLayoutMkLst>
          <pc:spChg chg="mod">
            <ac:chgData name="Christian Toller" userId="8f6a99bd-8ad1-4e3c-968e-2ad6aa620522" providerId="ADAL" clId="{E671B93A-331A-4E93-90BF-67FBE8531F5B}" dt="2021-05-29T19:30:06.686" v="27" actId="20577"/>
            <ac:spMkLst>
              <pc:docMk/>
              <pc:sldMasterMk cId="2493256925" sldId="2147483648"/>
              <pc:sldLayoutMk cId="2056790654" sldId="2147483654"/>
              <ac:spMk id="4" creationId="{E9440D30-C21E-40D5-A2A2-EE6ABBF45FE9}"/>
            </ac:spMkLst>
          </pc:spChg>
        </pc:sldLayoutChg>
        <pc:sldLayoutChg chg="modSp mod">
          <pc:chgData name="Christian Toller" userId="8f6a99bd-8ad1-4e3c-968e-2ad6aa620522" providerId="ADAL" clId="{E671B93A-331A-4E93-90BF-67FBE8531F5B}" dt="2021-05-29T19:30:11.567" v="31" actId="20577"/>
          <pc:sldLayoutMkLst>
            <pc:docMk/>
            <pc:sldMasterMk cId="2493256925" sldId="2147483648"/>
            <pc:sldLayoutMk cId="1317894252" sldId="2147483655"/>
          </pc:sldLayoutMkLst>
          <pc:spChg chg="mod">
            <ac:chgData name="Christian Toller" userId="8f6a99bd-8ad1-4e3c-968e-2ad6aa620522" providerId="ADAL" clId="{E671B93A-331A-4E93-90BF-67FBE8531F5B}" dt="2021-05-29T19:30:11.567" v="31" actId="20577"/>
            <ac:spMkLst>
              <pc:docMk/>
              <pc:sldMasterMk cId="2493256925" sldId="2147483648"/>
              <pc:sldLayoutMk cId="1317894252" sldId="2147483655"/>
              <ac:spMk id="3" creationId="{904911D0-9A5C-49F8-9B07-834B8A1E6026}"/>
            </ac:spMkLst>
          </pc:spChg>
        </pc:sldLayoutChg>
        <pc:sldLayoutChg chg="modSp mod">
          <pc:chgData name="Christian Toller" userId="8f6a99bd-8ad1-4e3c-968e-2ad6aa620522" providerId="ADAL" clId="{E671B93A-331A-4E93-90BF-67FBE8531F5B}" dt="2021-05-29T19:30:17.353" v="35" actId="20577"/>
          <pc:sldLayoutMkLst>
            <pc:docMk/>
            <pc:sldMasterMk cId="2493256925" sldId="2147483648"/>
            <pc:sldLayoutMk cId="3792283300" sldId="2147483656"/>
          </pc:sldLayoutMkLst>
          <pc:spChg chg="mod">
            <ac:chgData name="Christian Toller" userId="8f6a99bd-8ad1-4e3c-968e-2ad6aa620522" providerId="ADAL" clId="{E671B93A-331A-4E93-90BF-67FBE8531F5B}" dt="2021-05-29T19:30:17.353" v="35" actId="20577"/>
            <ac:spMkLst>
              <pc:docMk/>
              <pc:sldMasterMk cId="2493256925" sldId="2147483648"/>
              <pc:sldLayoutMk cId="3792283300" sldId="2147483656"/>
              <ac:spMk id="6" creationId="{4006B3A0-459C-4B66-9457-BA67586BD68E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EF5EC-13A5-4AF9-8DAE-C58B965B132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F7254FF-17CB-4B11-9644-995CC3CD4541}">
      <dgm:prSet phldrT="[Text]"/>
      <dgm:spPr/>
      <dgm:t>
        <a:bodyPr/>
        <a:lstStyle/>
        <a:p>
          <a:r>
            <a:rPr lang="de-DE" b="1"/>
            <a:t>Eine gute Datensicherung</a:t>
          </a:r>
        </a:p>
      </dgm:t>
    </dgm:pt>
    <dgm:pt modelId="{91A2463E-686D-4B20-AA10-E3700D4586B6}" type="parTrans" cxnId="{2855D6A8-4ABF-4AE9-98CE-AB3A16304EE0}">
      <dgm:prSet/>
      <dgm:spPr/>
      <dgm:t>
        <a:bodyPr/>
        <a:lstStyle/>
        <a:p>
          <a:endParaRPr lang="de-DE" b="1"/>
        </a:p>
      </dgm:t>
    </dgm:pt>
    <dgm:pt modelId="{A342FD34-2E86-4F48-A103-F8A547336A52}" type="sibTrans" cxnId="{2855D6A8-4ABF-4AE9-98CE-AB3A16304EE0}">
      <dgm:prSet/>
      <dgm:spPr/>
      <dgm:t>
        <a:bodyPr/>
        <a:lstStyle/>
        <a:p>
          <a:endParaRPr lang="de-DE" b="1"/>
        </a:p>
      </dgm:t>
    </dgm:pt>
    <dgm:pt modelId="{749B3372-E75E-4FEC-806B-C29BBCCE3CAF}">
      <dgm:prSet phldrT="[Text]"/>
      <dgm:spPr/>
      <dgm:t>
        <a:bodyPr/>
        <a:lstStyle/>
        <a:p>
          <a:r>
            <a:rPr lang="de-DE" b="1"/>
            <a:t>Automatisch</a:t>
          </a:r>
        </a:p>
      </dgm:t>
    </dgm:pt>
    <dgm:pt modelId="{35B0C569-24FA-4736-BA08-D3DAFF1795E6}" type="parTrans" cxnId="{EC0AFC82-5B4B-453B-A1E2-8768D9180C04}">
      <dgm:prSet/>
      <dgm:spPr/>
      <dgm:t>
        <a:bodyPr/>
        <a:lstStyle/>
        <a:p>
          <a:endParaRPr lang="de-DE" b="1"/>
        </a:p>
      </dgm:t>
    </dgm:pt>
    <dgm:pt modelId="{9C6D4ED2-033F-402D-B5C9-06B65127ED5C}" type="sibTrans" cxnId="{EC0AFC82-5B4B-453B-A1E2-8768D9180C04}">
      <dgm:prSet/>
      <dgm:spPr/>
      <dgm:t>
        <a:bodyPr/>
        <a:lstStyle/>
        <a:p>
          <a:endParaRPr lang="de-DE" b="1"/>
        </a:p>
      </dgm:t>
    </dgm:pt>
    <dgm:pt modelId="{942D0C36-1045-491D-8B0E-2564132A5C25}">
      <dgm:prSet phldrT="[Text]"/>
      <dgm:spPr/>
      <dgm:t>
        <a:bodyPr/>
        <a:lstStyle/>
        <a:p>
          <a:r>
            <a:rPr lang="de-DE" b="1"/>
            <a:t>Räumlich getrennt</a:t>
          </a:r>
        </a:p>
      </dgm:t>
    </dgm:pt>
    <dgm:pt modelId="{C6B47218-BCD4-4254-B714-F21911C0A6C4}" type="parTrans" cxnId="{3CEB9BC9-E88C-44C9-AB76-856E09571248}">
      <dgm:prSet/>
      <dgm:spPr/>
      <dgm:t>
        <a:bodyPr/>
        <a:lstStyle/>
        <a:p>
          <a:endParaRPr lang="de-DE" b="1"/>
        </a:p>
      </dgm:t>
    </dgm:pt>
    <dgm:pt modelId="{52A4B4DC-853C-4CF4-BB7A-EAA5F8429730}" type="sibTrans" cxnId="{3CEB9BC9-E88C-44C9-AB76-856E09571248}">
      <dgm:prSet/>
      <dgm:spPr/>
      <dgm:t>
        <a:bodyPr/>
        <a:lstStyle/>
        <a:p>
          <a:endParaRPr lang="de-DE" b="1"/>
        </a:p>
      </dgm:t>
    </dgm:pt>
    <dgm:pt modelId="{BAA7B596-77A2-4349-8432-D0223C416850}">
      <dgm:prSet phldrT="[Text]"/>
      <dgm:spPr/>
      <dgm:t>
        <a:bodyPr/>
        <a:lstStyle/>
        <a:p>
          <a:r>
            <a:rPr lang="de-DE" b="1"/>
            <a:t>Speichert Versionen</a:t>
          </a:r>
          <a:br>
            <a:rPr lang="de-DE" b="1"/>
          </a:br>
          <a:br>
            <a:rPr lang="de-DE" b="1"/>
          </a:br>
          <a:r>
            <a:rPr lang="de-DE" b="1"/>
            <a:t>(Ransomware!)</a:t>
          </a:r>
        </a:p>
      </dgm:t>
    </dgm:pt>
    <dgm:pt modelId="{FCA2D462-42FA-4AD8-BA41-B7CF8736B3D7}" type="parTrans" cxnId="{95EECBE3-4BA2-47AA-8450-7FE3419D1DF1}">
      <dgm:prSet/>
      <dgm:spPr/>
      <dgm:t>
        <a:bodyPr/>
        <a:lstStyle/>
        <a:p>
          <a:endParaRPr lang="de-DE" b="1"/>
        </a:p>
      </dgm:t>
    </dgm:pt>
    <dgm:pt modelId="{07A983CB-D714-490F-B1CA-380E603FEBC4}" type="sibTrans" cxnId="{95EECBE3-4BA2-47AA-8450-7FE3419D1DF1}">
      <dgm:prSet/>
      <dgm:spPr/>
      <dgm:t>
        <a:bodyPr/>
        <a:lstStyle/>
        <a:p>
          <a:endParaRPr lang="de-DE" b="1"/>
        </a:p>
      </dgm:t>
    </dgm:pt>
    <dgm:pt modelId="{F3D0A1F5-7F01-4BE9-B13C-E2866BD5FA09}">
      <dgm:prSet phldrT="[Text]"/>
      <dgm:spPr/>
      <dgm:t>
        <a:bodyPr/>
        <a:lstStyle/>
        <a:p>
          <a:r>
            <a:rPr lang="de-DE" b="1"/>
            <a:t>Keine Arbeitskopie</a:t>
          </a:r>
        </a:p>
      </dgm:t>
    </dgm:pt>
    <dgm:pt modelId="{3E97091B-D585-49B3-8626-2D19B70408E6}" type="parTrans" cxnId="{0007F4AE-DE97-4204-A75A-6DC3300AB47A}">
      <dgm:prSet/>
      <dgm:spPr/>
      <dgm:t>
        <a:bodyPr/>
        <a:lstStyle/>
        <a:p>
          <a:endParaRPr lang="de-DE" b="1"/>
        </a:p>
      </dgm:t>
    </dgm:pt>
    <dgm:pt modelId="{EC0DA628-B387-4E96-A49C-6E6FA68C4336}" type="sibTrans" cxnId="{0007F4AE-DE97-4204-A75A-6DC3300AB47A}">
      <dgm:prSet/>
      <dgm:spPr/>
      <dgm:t>
        <a:bodyPr/>
        <a:lstStyle/>
        <a:p>
          <a:endParaRPr lang="de-DE" b="1"/>
        </a:p>
      </dgm:t>
    </dgm:pt>
    <dgm:pt modelId="{A72E1A87-C4C1-4DC7-90D1-B5FA58CDE77D}" type="pres">
      <dgm:prSet presAssocID="{DF4EF5EC-13A5-4AF9-8DAE-C58B965B132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B4FE30-270E-40EA-8056-83820C5863CD}" type="pres">
      <dgm:prSet presAssocID="{CF7254FF-17CB-4B11-9644-995CC3CD4541}" presName="centerShape" presStyleLbl="node0" presStyleIdx="0" presStyleCnt="1" custScaleX="137871" custScaleY="70934" custLinFactNeighborX="-914" custLinFactNeighborY="-43131"/>
      <dgm:spPr/>
    </dgm:pt>
    <dgm:pt modelId="{56A0D5AC-89E0-4C15-8B93-E5CE94013D72}" type="pres">
      <dgm:prSet presAssocID="{35B0C569-24FA-4736-BA08-D3DAFF1795E6}" presName="parTrans" presStyleLbl="bgSibTrans2D1" presStyleIdx="0" presStyleCnt="4"/>
      <dgm:spPr/>
    </dgm:pt>
    <dgm:pt modelId="{246DAE25-5D4C-475A-A130-DE2FD0A6FA93}" type="pres">
      <dgm:prSet presAssocID="{749B3372-E75E-4FEC-806B-C29BBCCE3CAF}" presName="node" presStyleLbl="node1" presStyleIdx="0" presStyleCnt="4" custRadScaleRad="163215" custRadScaleInc="-4999">
        <dgm:presLayoutVars>
          <dgm:bulletEnabled val="1"/>
        </dgm:presLayoutVars>
      </dgm:prSet>
      <dgm:spPr/>
    </dgm:pt>
    <dgm:pt modelId="{783EBFE1-F2A1-488E-BF9A-86EEA29013B1}" type="pres">
      <dgm:prSet presAssocID="{C6B47218-BCD4-4254-B714-F21911C0A6C4}" presName="parTrans" presStyleLbl="bgSibTrans2D1" presStyleIdx="1" presStyleCnt="4"/>
      <dgm:spPr/>
    </dgm:pt>
    <dgm:pt modelId="{1B621C6C-F607-4440-8569-0636C143CF66}" type="pres">
      <dgm:prSet presAssocID="{942D0C36-1045-491D-8B0E-2564132A5C25}" presName="node" presStyleLbl="node1" presStyleIdx="1" presStyleCnt="4" custRadScaleRad="59489" custRadScaleInc="-143062">
        <dgm:presLayoutVars>
          <dgm:bulletEnabled val="1"/>
        </dgm:presLayoutVars>
      </dgm:prSet>
      <dgm:spPr/>
    </dgm:pt>
    <dgm:pt modelId="{F52330C4-4F91-4BD2-86B6-593B25A0E8B1}" type="pres">
      <dgm:prSet presAssocID="{FCA2D462-42FA-4AD8-BA41-B7CF8736B3D7}" presName="parTrans" presStyleLbl="bgSibTrans2D1" presStyleIdx="2" presStyleCnt="4"/>
      <dgm:spPr/>
    </dgm:pt>
    <dgm:pt modelId="{04F7ECCD-4C58-40A3-94E6-18DE8C51A077}" type="pres">
      <dgm:prSet presAssocID="{BAA7B596-77A2-4349-8432-D0223C416850}" presName="node" presStyleLbl="node1" presStyleIdx="2" presStyleCnt="4" custRadScaleRad="162105" custRadScaleInc="120553">
        <dgm:presLayoutVars>
          <dgm:bulletEnabled val="1"/>
        </dgm:presLayoutVars>
      </dgm:prSet>
      <dgm:spPr/>
    </dgm:pt>
    <dgm:pt modelId="{4F5E63E2-E3F7-46A0-AB7B-55E41ECF3CB5}" type="pres">
      <dgm:prSet presAssocID="{3E97091B-D585-49B3-8626-2D19B70408E6}" presName="parTrans" presStyleLbl="bgSibTrans2D1" presStyleIdx="3" presStyleCnt="4"/>
      <dgm:spPr/>
    </dgm:pt>
    <dgm:pt modelId="{5E14B68D-53E4-4F8A-862E-6D15B823B9B4}" type="pres">
      <dgm:prSet presAssocID="{F3D0A1F5-7F01-4BE9-B13C-E2866BD5FA09}" presName="node" presStyleLbl="node1" presStyleIdx="3" presStyleCnt="4" custRadScaleRad="59023" custRadScaleInc="32779">
        <dgm:presLayoutVars>
          <dgm:bulletEnabled val="1"/>
        </dgm:presLayoutVars>
      </dgm:prSet>
      <dgm:spPr/>
    </dgm:pt>
  </dgm:ptLst>
  <dgm:cxnLst>
    <dgm:cxn modelId="{7035081A-E30E-48F6-9AE3-5CB080DC5106}" type="presOf" srcId="{749B3372-E75E-4FEC-806B-C29BBCCE3CAF}" destId="{246DAE25-5D4C-475A-A130-DE2FD0A6FA93}" srcOrd="0" destOrd="0" presId="urn:microsoft.com/office/officeart/2005/8/layout/radial4"/>
    <dgm:cxn modelId="{96959F48-BD24-4FCC-AEE3-E4E5A5A34C78}" type="presOf" srcId="{F3D0A1F5-7F01-4BE9-B13C-E2866BD5FA09}" destId="{5E14B68D-53E4-4F8A-862E-6D15B823B9B4}" srcOrd="0" destOrd="0" presId="urn:microsoft.com/office/officeart/2005/8/layout/radial4"/>
    <dgm:cxn modelId="{2DD88B77-0EF1-4292-8E50-14C24BE85A17}" type="presOf" srcId="{3E97091B-D585-49B3-8626-2D19B70408E6}" destId="{4F5E63E2-E3F7-46A0-AB7B-55E41ECF3CB5}" srcOrd="0" destOrd="0" presId="urn:microsoft.com/office/officeart/2005/8/layout/radial4"/>
    <dgm:cxn modelId="{04323479-0CA3-426B-9CEF-73020F816F4D}" type="presOf" srcId="{942D0C36-1045-491D-8B0E-2564132A5C25}" destId="{1B621C6C-F607-4440-8569-0636C143CF66}" srcOrd="0" destOrd="0" presId="urn:microsoft.com/office/officeart/2005/8/layout/radial4"/>
    <dgm:cxn modelId="{EC0AFC82-5B4B-453B-A1E2-8768D9180C04}" srcId="{CF7254FF-17CB-4B11-9644-995CC3CD4541}" destId="{749B3372-E75E-4FEC-806B-C29BBCCE3CAF}" srcOrd="0" destOrd="0" parTransId="{35B0C569-24FA-4736-BA08-D3DAFF1795E6}" sibTransId="{9C6D4ED2-033F-402D-B5C9-06B65127ED5C}"/>
    <dgm:cxn modelId="{036705A3-AB40-4FEC-B473-1C0012D8C981}" type="presOf" srcId="{DF4EF5EC-13A5-4AF9-8DAE-C58B965B1329}" destId="{A72E1A87-C4C1-4DC7-90D1-B5FA58CDE77D}" srcOrd="0" destOrd="0" presId="urn:microsoft.com/office/officeart/2005/8/layout/radial4"/>
    <dgm:cxn modelId="{2855D6A8-4ABF-4AE9-98CE-AB3A16304EE0}" srcId="{DF4EF5EC-13A5-4AF9-8DAE-C58B965B1329}" destId="{CF7254FF-17CB-4B11-9644-995CC3CD4541}" srcOrd="0" destOrd="0" parTransId="{91A2463E-686D-4B20-AA10-E3700D4586B6}" sibTransId="{A342FD34-2E86-4F48-A103-F8A547336A52}"/>
    <dgm:cxn modelId="{0007F4AE-DE97-4204-A75A-6DC3300AB47A}" srcId="{CF7254FF-17CB-4B11-9644-995CC3CD4541}" destId="{F3D0A1F5-7F01-4BE9-B13C-E2866BD5FA09}" srcOrd="3" destOrd="0" parTransId="{3E97091B-D585-49B3-8626-2D19B70408E6}" sibTransId="{EC0DA628-B387-4E96-A49C-6E6FA68C4336}"/>
    <dgm:cxn modelId="{1BAE98C2-67D5-422E-B501-74E49B8C9623}" type="presOf" srcId="{FCA2D462-42FA-4AD8-BA41-B7CF8736B3D7}" destId="{F52330C4-4F91-4BD2-86B6-593B25A0E8B1}" srcOrd="0" destOrd="0" presId="urn:microsoft.com/office/officeart/2005/8/layout/radial4"/>
    <dgm:cxn modelId="{14CA92C7-AC58-4C99-9C3A-A8A56979E552}" type="presOf" srcId="{BAA7B596-77A2-4349-8432-D0223C416850}" destId="{04F7ECCD-4C58-40A3-94E6-18DE8C51A077}" srcOrd="0" destOrd="0" presId="urn:microsoft.com/office/officeart/2005/8/layout/radial4"/>
    <dgm:cxn modelId="{3CEB9BC9-E88C-44C9-AB76-856E09571248}" srcId="{CF7254FF-17CB-4B11-9644-995CC3CD4541}" destId="{942D0C36-1045-491D-8B0E-2564132A5C25}" srcOrd="1" destOrd="0" parTransId="{C6B47218-BCD4-4254-B714-F21911C0A6C4}" sibTransId="{52A4B4DC-853C-4CF4-BB7A-EAA5F8429730}"/>
    <dgm:cxn modelId="{37C349D7-966B-433F-B48B-B06E80134999}" type="presOf" srcId="{35B0C569-24FA-4736-BA08-D3DAFF1795E6}" destId="{56A0D5AC-89E0-4C15-8B93-E5CE94013D72}" srcOrd="0" destOrd="0" presId="urn:microsoft.com/office/officeart/2005/8/layout/radial4"/>
    <dgm:cxn modelId="{95EECBE3-4BA2-47AA-8450-7FE3419D1DF1}" srcId="{CF7254FF-17CB-4B11-9644-995CC3CD4541}" destId="{BAA7B596-77A2-4349-8432-D0223C416850}" srcOrd="2" destOrd="0" parTransId="{FCA2D462-42FA-4AD8-BA41-B7CF8736B3D7}" sibTransId="{07A983CB-D714-490F-B1CA-380E603FEBC4}"/>
    <dgm:cxn modelId="{4699C7EE-55A4-49E0-BF16-B06E32E66CF2}" type="presOf" srcId="{C6B47218-BCD4-4254-B714-F21911C0A6C4}" destId="{783EBFE1-F2A1-488E-BF9A-86EEA29013B1}" srcOrd="0" destOrd="0" presId="urn:microsoft.com/office/officeart/2005/8/layout/radial4"/>
    <dgm:cxn modelId="{19D2CEF7-7BF5-4E00-84A8-5F98CEE11823}" type="presOf" srcId="{CF7254FF-17CB-4B11-9644-995CC3CD4541}" destId="{FFB4FE30-270E-40EA-8056-83820C5863CD}" srcOrd="0" destOrd="0" presId="urn:microsoft.com/office/officeart/2005/8/layout/radial4"/>
    <dgm:cxn modelId="{0DC3A770-6617-44BD-B818-2EEEDD0A79B7}" type="presParOf" srcId="{A72E1A87-C4C1-4DC7-90D1-B5FA58CDE77D}" destId="{FFB4FE30-270E-40EA-8056-83820C5863CD}" srcOrd="0" destOrd="0" presId="urn:microsoft.com/office/officeart/2005/8/layout/radial4"/>
    <dgm:cxn modelId="{7736D5F8-0CA2-4ECB-B922-2A38A6684897}" type="presParOf" srcId="{A72E1A87-C4C1-4DC7-90D1-B5FA58CDE77D}" destId="{56A0D5AC-89E0-4C15-8B93-E5CE94013D72}" srcOrd="1" destOrd="0" presId="urn:microsoft.com/office/officeart/2005/8/layout/radial4"/>
    <dgm:cxn modelId="{7F0C5AA3-13D9-4C1B-8500-C563F3C5D24F}" type="presParOf" srcId="{A72E1A87-C4C1-4DC7-90D1-B5FA58CDE77D}" destId="{246DAE25-5D4C-475A-A130-DE2FD0A6FA93}" srcOrd="2" destOrd="0" presId="urn:microsoft.com/office/officeart/2005/8/layout/radial4"/>
    <dgm:cxn modelId="{95D88E13-9083-4ADD-B98F-30A3F1CD4742}" type="presParOf" srcId="{A72E1A87-C4C1-4DC7-90D1-B5FA58CDE77D}" destId="{783EBFE1-F2A1-488E-BF9A-86EEA29013B1}" srcOrd="3" destOrd="0" presId="urn:microsoft.com/office/officeart/2005/8/layout/radial4"/>
    <dgm:cxn modelId="{4296B480-43C6-4B31-9EEA-DC7FDCA301C5}" type="presParOf" srcId="{A72E1A87-C4C1-4DC7-90D1-B5FA58CDE77D}" destId="{1B621C6C-F607-4440-8569-0636C143CF66}" srcOrd="4" destOrd="0" presId="urn:microsoft.com/office/officeart/2005/8/layout/radial4"/>
    <dgm:cxn modelId="{943EDD97-1547-46C5-84FA-64D0C431BC0D}" type="presParOf" srcId="{A72E1A87-C4C1-4DC7-90D1-B5FA58CDE77D}" destId="{F52330C4-4F91-4BD2-86B6-593B25A0E8B1}" srcOrd="5" destOrd="0" presId="urn:microsoft.com/office/officeart/2005/8/layout/radial4"/>
    <dgm:cxn modelId="{282804D0-5017-426C-A3E7-10603EE6C189}" type="presParOf" srcId="{A72E1A87-C4C1-4DC7-90D1-B5FA58CDE77D}" destId="{04F7ECCD-4C58-40A3-94E6-18DE8C51A077}" srcOrd="6" destOrd="0" presId="urn:microsoft.com/office/officeart/2005/8/layout/radial4"/>
    <dgm:cxn modelId="{19874E26-7A36-4A25-9C94-8390193DD47B}" type="presParOf" srcId="{A72E1A87-C4C1-4DC7-90D1-B5FA58CDE77D}" destId="{4F5E63E2-E3F7-46A0-AB7B-55E41ECF3CB5}" srcOrd="7" destOrd="0" presId="urn:microsoft.com/office/officeart/2005/8/layout/radial4"/>
    <dgm:cxn modelId="{5A5704E9-F268-450D-A2E5-8C8FCC4A6842}" type="presParOf" srcId="{A72E1A87-C4C1-4DC7-90D1-B5FA58CDE77D}" destId="{5E14B68D-53E4-4F8A-862E-6D15B823B9B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4FE30-270E-40EA-8056-83820C5863CD}">
      <dsp:nvSpPr>
        <dsp:cNvPr id="0" name=""/>
        <dsp:cNvSpPr/>
      </dsp:nvSpPr>
      <dsp:spPr>
        <a:xfrm>
          <a:off x="3646784" y="305911"/>
          <a:ext cx="2728429" cy="1403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/>
            <a:t>Eine gute Datensicherung</a:t>
          </a:r>
        </a:p>
      </dsp:txBody>
      <dsp:txXfrm>
        <a:off x="4046353" y="511487"/>
        <a:ext cx="1929291" cy="992612"/>
      </dsp:txXfrm>
    </dsp:sp>
    <dsp:sp modelId="{56A0D5AC-89E0-4C15-8B93-E5CE94013D72}">
      <dsp:nvSpPr>
        <dsp:cNvPr id="0" name=""/>
        <dsp:cNvSpPr/>
      </dsp:nvSpPr>
      <dsp:spPr>
        <a:xfrm rot="9737625">
          <a:off x="934825" y="1575843"/>
          <a:ext cx="2827213" cy="56400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DAE25-5D4C-475A-A130-DE2FD0A6FA93}">
      <dsp:nvSpPr>
        <dsp:cNvPr id="0" name=""/>
        <dsp:cNvSpPr/>
      </dsp:nvSpPr>
      <dsp:spPr>
        <a:xfrm>
          <a:off x="61778" y="1535767"/>
          <a:ext cx="1880024" cy="1504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/>
            <a:t>Automatisch</a:t>
          </a:r>
        </a:p>
      </dsp:txBody>
      <dsp:txXfrm>
        <a:off x="105829" y="1579818"/>
        <a:ext cx="1791922" cy="1415917"/>
      </dsp:txXfrm>
    </dsp:sp>
    <dsp:sp modelId="{783EBFE1-F2A1-488E-BF9A-86EEA29013B1}">
      <dsp:nvSpPr>
        <dsp:cNvPr id="0" name=""/>
        <dsp:cNvSpPr/>
      </dsp:nvSpPr>
      <dsp:spPr>
        <a:xfrm rot="7437479">
          <a:off x="3160294" y="2189783"/>
          <a:ext cx="1729579" cy="56400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21C6C-F607-4440-8569-0636C143CF66}">
      <dsp:nvSpPr>
        <dsp:cNvPr id="0" name=""/>
        <dsp:cNvSpPr/>
      </dsp:nvSpPr>
      <dsp:spPr>
        <a:xfrm>
          <a:off x="2602013" y="2437075"/>
          <a:ext cx="1880024" cy="1504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/>
            <a:t>Räumlich getrennt</a:t>
          </a:r>
        </a:p>
      </dsp:txBody>
      <dsp:txXfrm>
        <a:off x="2646064" y="2481126"/>
        <a:ext cx="1791922" cy="1415917"/>
      </dsp:txXfrm>
    </dsp:sp>
    <dsp:sp modelId="{F52330C4-4F91-4BD2-86B6-593B25A0E8B1}">
      <dsp:nvSpPr>
        <dsp:cNvPr id="0" name=""/>
        <dsp:cNvSpPr/>
      </dsp:nvSpPr>
      <dsp:spPr>
        <a:xfrm rot="1150586">
          <a:off x="6222239" y="1664421"/>
          <a:ext cx="2975431" cy="56400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7ECCD-4C58-40A3-94E6-18DE8C51A077}">
      <dsp:nvSpPr>
        <dsp:cNvPr id="0" name=""/>
        <dsp:cNvSpPr/>
      </dsp:nvSpPr>
      <dsp:spPr>
        <a:xfrm>
          <a:off x="8175107" y="1683097"/>
          <a:ext cx="1880024" cy="1504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/>
            <a:t>Speichert Versionen</a:t>
          </a:r>
          <a:br>
            <a:rPr lang="de-DE" sz="1900" b="1" kern="1200"/>
          </a:br>
          <a:br>
            <a:rPr lang="de-DE" sz="1900" b="1" kern="1200"/>
          </a:br>
          <a:r>
            <a:rPr lang="de-DE" sz="1900" b="1" kern="1200"/>
            <a:t>(Ransomware!)</a:t>
          </a:r>
        </a:p>
      </dsp:txBody>
      <dsp:txXfrm>
        <a:off x="8219158" y="1727148"/>
        <a:ext cx="1791922" cy="1415917"/>
      </dsp:txXfrm>
    </dsp:sp>
    <dsp:sp modelId="{4F5E63E2-E3F7-46A0-AB7B-55E41ECF3CB5}">
      <dsp:nvSpPr>
        <dsp:cNvPr id="0" name=""/>
        <dsp:cNvSpPr/>
      </dsp:nvSpPr>
      <dsp:spPr>
        <a:xfrm rot="3283185">
          <a:off x="5162751" y="2193282"/>
          <a:ext cx="1773061" cy="56400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4B68D-53E4-4F8A-862E-6D15B823B9B4}">
      <dsp:nvSpPr>
        <dsp:cNvPr id="0" name=""/>
        <dsp:cNvSpPr/>
      </dsp:nvSpPr>
      <dsp:spPr>
        <a:xfrm>
          <a:off x="5621309" y="2446984"/>
          <a:ext cx="1880024" cy="1504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/>
            <a:t>Keine Arbeitskopie</a:t>
          </a:r>
        </a:p>
      </dsp:txBody>
      <dsp:txXfrm>
        <a:off x="5665360" y="2491035"/>
        <a:ext cx="1791922" cy="1415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302919" cy="341064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4596" y="3"/>
            <a:ext cx="4302919" cy="341064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r">
              <a:defRPr sz="1200"/>
            </a:lvl1pPr>
          </a:lstStyle>
          <a:p>
            <a:fld id="{403ECB41-CE39-4633-BC53-61721B8045E7}" type="datetimeFigureOut">
              <a:rPr lang="de-AT" smtClean="0"/>
              <a:t>25.11.2021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9" tIns="45510" rIns="91019" bIns="4551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982" y="3271381"/>
            <a:ext cx="7943850" cy="2676585"/>
          </a:xfrm>
          <a:prstGeom prst="rect">
            <a:avLst/>
          </a:prstGeom>
        </p:spPr>
        <p:txBody>
          <a:bodyPr vert="horz" lIns="91019" tIns="45510" rIns="91019" bIns="4551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r">
              <a:defRPr sz="1200"/>
            </a:lvl1pPr>
          </a:lstStyle>
          <a:p>
            <a:fld id="{27818E5A-8996-4DD1-84E0-E9C0BAF3056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549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oesser.tethis-it.at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st.tethis-it.at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18E5A-8996-4DD1-84E0-E9C0BAF3056B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4988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Zeigen: </a:t>
            </a:r>
          </a:p>
          <a:p>
            <a:r>
              <a:rPr lang="de-DE"/>
              <a:t>http://tethis-it.at/?author=1</a:t>
            </a:r>
          </a:p>
          <a:p>
            <a:r>
              <a:rPr lang="de-DE"/>
              <a:t>http://tethis-it.at/wp-admin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194">
              <a:defRPr/>
            </a:pPr>
            <a:fld id="{27818E5A-8996-4DD1-84E0-E9C0BAF3056B}" type="slidenum">
              <a:rPr lang="de-AT">
                <a:solidFill>
                  <a:prstClr val="black"/>
                </a:solidFill>
                <a:latin typeface="Calibri" panose="020F0502020204030204"/>
              </a:rPr>
              <a:pPr defTabSz="910194">
                <a:defRPr/>
              </a:pPr>
              <a:t>35</a:t>
            </a:fld>
            <a:endParaRPr lang="de-A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146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18E5A-8996-4DD1-84E0-E9C0BAF3056B}" type="slidenum">
              <a:rPr lang="de-AT" smtClean="0"/>
              <a:t>36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3261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18E5A-8996-4DD1-84E0-E9C0BAF3056B}" type="slidenum">
              <a:rPr lang="de-AT" smtClean="0"/>
              <a:t>37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3181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18E5A-8996-4DD1-84E0-E9C0BAF3056B}" type="slidenum">
              <a:rPr lang="de-AT" smtClean="0"/>
              <a:t>38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4148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18E5A-8996-4DD1-84E0-E9C0BAF3056B}" type="slidenum">
              <a:rPr lang="de-AT" smtClean="0"/>
              <a:t>39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7241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18E5A-8996-4DD1-84E0-E9C0BAF3056B}" type="slidenum">
              <a:rPr lang="de-AT" smtClean="0"/>
              <a:t>40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5910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18E5A-8996-4DD1-84E0-E9C0BAF3056B}" type="slidenum">
              <a:rPr lang="de-AT" smtClean="0"/>
              <a:t>41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9434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Eventuell Demo mit https://tethisit.sharepoint.com/extern/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18E5A-8996-4DD1-84E0-E9C0BAF3056B}" type="slidenum">
              <a:rPr lang="de-AT" smtClean="0"/>
              <a:t>42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0898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18E5A-8996-4DD1-84E0-E9C0BAF3056B}" type="slidenum">
              <a:rPr lang="de-AT" smtClean="0"/>
              <a:t>43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6318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FRAGE: Neuerungen für Websites</a:t>
            </a:r>
          </a:p>
          <a:p>
            <a:r>
              <a:rPr lang="de-DE"/>
              <a:t>FRAGE: Muster?</a:t>
            </a:r>
          </a:p>
          <a:p>
            <a:r>
              <a:rPr lang="de-DE"/>
              <a:t>FRAGE: Neuerungen bei Cookies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18E5A-8996-4DD1-84E0-E9C0BAF3056B}" type="slidenum">
              <a:rPr lang="de-AT" smtClean="0"/>
              <a:t>44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336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Bevor Einwilligung eingeholt wird: gibt es andere Grundlagen?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18E5A-8996-4DD1-84E0-E9C0BAF3056B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4242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FRAGE: Neuerungen für Websites</a:t>
            </a:r>
          </a:p>
          <a:p>
            <a:r>
              <a:rPr lang="de-DE"/>
              <a:t>FRAGE: Muster?</a:t>
            </a:r>
          </a:p>
          <a:p>
            <a:r>
              <a:rPr lang="de-DE"/>
              <a:t>FRAGE: Neuerungen bei Cookies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18E5A-8996-4DD1-84E0-E9C0BAF3056B}" type="slidenum">
              <a:rPr lang="de-AT" smtClean="0"/>
              <a:t>46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764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NICHT Vertrag, nicht berechtigte Interessen</a:t>
            </a:r>
          </a:p>
          <a:p>
            <a:r>
              <a:rPr lang="de-DE"/>
              <a:t>FRAGE: Für welche Daten braucht man Einwilligung? =&gt; Frage der Zecks, der Grundlage, eher bei sensiblen Daten</a:t>
            </a:r>
          </a:p>
          <a:p>
            <a:r>
              <a:rPr lang="de-DE"/>
              <a:t>FRAGE: Mitarbeiterdaten: In der Regen sensible, aber gedeckt durch Arbeitsrecht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18E5A-8996-4DD1-84E0-E9C0BAF3056B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4821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FRAGE: Braucht man händische Unterschrift? Nein</a:t>
            </a:r>
          </a:p>
          <a:p>
            <a:r>
              <a:rPr lang="de-DE"/>
              <a:t>FRAGE: Bestehende Kundendaten? Kommt auf die Rechtsgrundlage an. Alte Einwilligungen können gelten</a:t>
            </a:r>
          </a:p>
          <a:p>
            <a:r>
              <a:rPr lang="de-DE"/>
              <a:t>FRAGE: Neue Einwilligung für Kundinnen? Nicht unbedingt?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194">
              <a:defRPr/>
            </a:pPr>
            <a:fld id="{27818E5A-8996-4DD1-84E0-E9C0BAF3056B}" type="slidenum">
              <a:rPr lang="de-AT">
                <a:solidFill>
                  <a:prstClr val="black"/>
                </a:solidFill>
                <a:latin typeface="Calibri" panose="020F0502020204030204"/>
              </a:rPr>
              <a:pPr defTabSz="910194">
                <a:defRPr/>
              </a:pPr>
              <a:t>24</a:t>
            </a:fld>
            <a:endParaRPr lang="de-A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4692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8E5A-8996-4DD1-84E0-E9C0BAF3056B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9817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err="1"/>
              <a:t>Lastpass</a:t>
            </a:r>
            <a:r>
              <a:rPr lang="de-AT"/>
              <a:t> demonstrieren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8E5A-8996-4DD1-84E0-E9C0BAF3056B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7910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err="1"/>
              <a:t>Lastpass</a:t>
            </a:r>
            <a:r>
              <a:rPr lang="de-AT"/>
              <a:t> demonstrieren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8E5A-8996-4DD1-84E0-E9C0BAF3056B}" type="slidenum">
              <a:rPr lang="de-AT" smtClean="0"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0011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/>
              <a:t>Beispiele zeigen:</a:t>
            </a:r>
          </a:p>
          <a:p>
            <a:r>
              <a:rPr lang="de-AT">
                <a:hlinkClick r:id="rId3"/>
              </a:rPr>
              <a:t>http://goesser.tethis-it.at/</a:t>
            </a:r>
            <a:r>
              <a:rPr lang="de-AT"/>
              <a:t> (unverschlüsselt)</a:t>
            </a:r>
          </a:p>
          <a:p>
            <a:r>
              <a:rPr lang="de-AT">
                <a:hlinkClick r:id="rId4"/>
              </a:rPr>
              <a:t>https://test.tethis-it.at/</a:t>
            </a:r>
            <a:r>
              <a:rPr lang="de-AT"/>
              <a:t> (</a:t>
            </a:r>
            <a:r>
              <a:rPr lang="de-AT" err="1"/>
              <a:t>self-signed</a:t>
            </a:r>
            <a:r>
              <a:rPr lang="de-AT"/>
              <a:t>)</a:t>
            </a:r>
          </a:p>
          <a:p>
            <a:r>
              <a:rPr lang="de-AT"/>
              <a:t>https://dsgvo.tethis-it.at/ (</a:t>
            </a:r>
            <a:r>
              <a:rPr lang="de-AT" err="1"/>
              <a:t>lets</a:t>
            </a:r>
            <a:r>
              <a:rPr lang="de-AT"/>
              <a:t> </a:t>
            </a:r>
            <a:r>
              <a:rPr lang="de-AT" err="1"/>
              <a:t>encrypt</a:t>
            </a:r>
            <a:r>
              <a:rPr lang="de-AT"/>
              <a:t>)</a:t>
            </a:r>
          </a:p>
          <a:p>
            <a:r>
              <a:rPr lang="de-AT"/>
              <a:t>https://tethis-it.at/ (gekauftes Zertifikat)</a:t>
            </a:r>
          </a:p>
          <a:p>
            <a:r>
              <a:rPr lang="de-AT"/>
              <a:t>https://www.acodemy.at/</a:t>
            </a:r>
          </a:p>
          <a:p>
            <a:r>
              <a:rPr lang="de-AT"/>
              <a:t>https://easybank.at/</a:t>
            </a:r>
          </a:p>
          <a:p>
            <a:r>
              <a:rPr lang="de-AT"/>
              <a:t>https://www.interssl.com/de/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18E5A-8996-4DD1-84E0-E9C0BAF3056B}" type="slidenum">
              <a:rPr lang="de-AT" smtClean="0"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7016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FRAGE: Neuerungen für Websites</a:t>
            </a:r>
          </a:p>
          <a:p>
            <a:r>
              <a:rPr lang="de-DE"/>
              <a:t>FRAGE: Muster?</a:t>
            </a:r>
          </a:p>
          <a:p>
            <a:r>
              <a:rPr lang="de-DE"/>
              <a:t>FRAGE: Neuerungen bei Cookies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194">
              <a:defRPr/>
            </a:pPr>
            <a:fld id="{27818E5A-8996-4DD1-84E0-E9C0BAF3056B}" type="slidenum">
              <a:rPr lang="de-AT">
                <a:solidFill>
                  <a:prstClr val="black"/>
                </a:solidFill>
                <a:latin typeface="Calibri" panose="020F0502020204030204"/>
              </a:rPr>
              <a:pPr defTabSz="910194">
                <a:defRPr/>
              </a:pPr>
              <a:t>33</a:t>
            </a:fld>
            <a:endParaRPr lang="de-A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856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26B36-263A-4535-A8D8-82A909409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2120F1-B3E5-4CCA-A97A-9EA051425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D69971-0F2A-4303-BF5E-DF652DA3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5537" y="6478108"/>
            <a:ext cx="2743200" cy="365125"/>
          </a:xfrm>
        </p:spPr>
        <p:txBody>
          <a:bodyPr/>
          <a:lstStyle>
            <a:lvl1pPr>
              <a:defRPr sz="1200"/>
            </a:lvl1pPr>
          </a:lstStyle>
          <a:p>
            <a:fld id="{29EF37ED-3690-433F-9CF5-D5A016F72C41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760C0C-8B1F-4051-9A2D-B3B2F4AE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5A88F9-42BC-45E7-BC1C-60C4553A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66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D2EAB-E19B-4C87-A539-152D8683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3E899FB-5DE4-45B7-8AB9-6E4CFC538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307ABC-A14F-405B-B870-596DE9A2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352-3CBD-4870-8327-865148FA6D4F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BC28AC-920A-42D7-A8C5-D4F66343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F2F59F-336C-41CC-95E4-F1F11BAD8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1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C3A455F-0236-4DFA-94B6-33B57D463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99C25BD-7800-4172-B036-6BA9DBF69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0D2BA4-5CDD-420C-9330-C6EEEA02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F879-C557-45F7-8578-29E1D1171B2F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DAD30E-964B-4F96-ABBC-D2A99BE32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4E5EB2-F4B5-45BB-BC0F-2E18FD03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759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AF56-C99A-4043-BF8E-C5A31D72E43A}" type="datetime1">
              <a:rPr lang="de-DE" smtClean="0"/>
              <a:t>25.11.2021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48A-BDBC-45F3-BB7D-5B41E12092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2560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3BE6-FE12-4930-9343-68C3292BEFC0}" type="datetime1">
              <a:rPr lang="de-DE" smtClean="0"/>
              <a:t>25.11.2021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48A-BDBC-45F3-BB7D-5B41E12092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619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D32C-7FCC-4F34-855E-725D99C7AC63}" type="datetime1">
              <a:rPr lang="de-DE" smtClean="0"/>
              <a:t>25.11.2021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48A-BDBC-45F3-BB7D-5B41E12092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022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CE03-E911-4CBF-B2BF-31E377A48F8C}" type="datetime1">
              <a:rPr lang="de-DE" smtClean="0"/>
              <a:t>25.11.2021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48A-BDBC-45F3-BB7D-5B41E12092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18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9666-D186-46AF-9319-02E6DA613769}" type="datetime1">
              <a:rPr lang="de-DE" smtClean="0"/>
              <a:t>25.11.2021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48A-BDBC-45F3-BB7D-5B41E12092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7773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A4BF-4542-4C98-AC15-7C5606B266C8}" type="datetime1">
              <a:rPr lang="de-DE" smtClean="0"/>
              <a:t>25.11.2021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48A-BDBC-45F3-BB7D-5B41E12092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1681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8E06-1A52-4C6C-B0F4-8B9412C8B053}" type="datetime1">
              <a:rPr lang="de-DE" smtClean="0"/>
              <a:t>25.11.2021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48A-BDBC-45F3-BB7D-5B41E12092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6894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5279-BF3D-4097-A779-A179AE3E61D8}" type="datetime1">
              <a:rPr lang="de-DE" smtClean="0"/>
              <a:t>25.11.2021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48A-BDBC-45F3-BB7D-5B41E12092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815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F3D73-06C9-4595-A499-D3FB2916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FFD20D-8F11-4B09-80CD-914833DF6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83813B-721A-4D06-86CD-996E850CA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29FF-CD42-431B-9425-4F631C492756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CD24CA-E561-4D2E-8D91-5D843C278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F81C8C-B698-4F9E-BC0A-A42309DA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736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F97F-7AB7-4190-975D-5CD40170B071}" type="datetime1">
              <a:rPr lang="de-DE" smtClean="0"/>
              <a:t>25.11.2021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48A-BDBC-45F3-BB7D-5B41E12092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4124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EE4F-10A4-41D9-96B9-9B929852B0E5}" type="datetime1">
              <a:rPr lang="de-DE" smtClean="0"/>
              <a:t>25.11.2021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48A-BDBC-45F3-BB7D-5B41E12092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979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A64E-F2D0-477A-A22B-FBB47B192D91}" type="datetime1">
              <a:rPr lang="de-DE" smtClean="0"/>
              <a:t>25.11.2021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48A-BDBC-45F3-BB7D-5B41E12092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540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D95C6-49BE-4088-94D8-C2290B93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3133B0-136C-40B2-B509-C62739098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7CAEB0-76CD-4990-B5E5-1AA4F08A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37D4-AAB8-411F-B432-420B416BF2D3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BB6851-1EA2-4A58-91B2-4A713D66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E0FFED-65E0-4335-9404-2DA9358C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71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F7803-1AD7-46F3-B61D-673716EB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D926AA-8E88-4AFC-8C56-60A25D045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046802-BCA4-4E3B-8C30-2D2A272B7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659DF3-F6DB-478B-8CDE-829260EF8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6F51-587E-4ABD-83AF-AA6159EE9F79}" type="datetime1">
              <a:rPr lang="de-DE" smtClean="0"/>
              <a:t>25.11.2021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D26A86-B936-467A-8654-26971AA4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DA3DF6-48DC-4039-8FE8-941C27C1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45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B48C8-5173-4532-BDFF-DCBB19A0F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37DF36-DCFF-4BB5-8687-29B886585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63DC740-EBFB-4A75-9914-7A004EF0C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C97890-2FDF-415C-BF17-B72ECFF04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9DE9657-CB7B-4472-B29F-188E5AB9F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B4BB87D-1B03-477B-96AF-E690E116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DFF7-1204-4B96-9ACB-9E86C1678582}" type="datetime1">
              <a:rPr lang="de-DE" smtClean="0"/>
              <a:t>25.11.2021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5E09C35-248D-4B9F-81F8-EC34F3B7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5C24F03-4941-4A03-A54A-11F4F972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37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EDF2B-5EAD-425A-8375-53A0D015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132873-827D-4923-80C2-A7A56D8D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47F6-1C2A-49B3-AD0F-63E0E22CE24D}" type="datetime1">
              <a:rPr lang="de-DE" smtClean="0"/>
              <a:t>25.11.2021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440D30-C21E-40D5-A2A2-EE6ABBF45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0C7F32-5566-4F9B-9E0E-F9B7450F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79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DD631C-C17B-42FB-9037-EEFAC443A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57B2-4591-47CF-9494-1E9A1510877A}" type="datetime1">
              <a:rPr lang="de-DE" smtClean="0"/>
              <a:t>25.11.2021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4911D0-9A5C-49F8-9B07-834B8A1E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088182-55A0-4933-A913-68528883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89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4F719-7D3A-42AE-8B51-5D9797B1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DC3E37-1D73-4BCF-A048-F34805F9C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BED5B8-FB02-4B10-BD53-52E9A379A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27A484-3A66-48E6-AF22-CE84E2CF6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AEFB-3389-42E3-9296-BB66D2C73BC7}" type="datetime1">
              <a:rPr lang="de-DE" smtClean="0"/>
              <a:t>25.11.2021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06B3A0-459C-4B66-9457-BA67586B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7D4A71-341A-4F88-B0B2-67141E90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28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B6EB50-C66D-47BE-9305-0CE0BA83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143496-9DAD-4078-B33E-C56551DF4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AF2382-9FA0-4733-8295-6246CA469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B619D2-BBD0-4EED-9B88-F90749DB3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48FE-12D1-4A5B-B40B-4BB90C64E833}" type="datetime1">
              <a:rPr lang="de-DE" smtClean="0"/>
              <a:t>25.11.2021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7B898B-4B17-4F6E-BC62-7AB15352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DA5F20-D46E-43E5-9052-1FE381AB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05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EED5709-E347-4A30-9E6F-61EE3B608F4E}"/>
              </a:ext>
            </a:extLst>
          </p:cNvPr>
          <p:cNvSpPr/>
          <p:nvPr userDrawn="1"/>
        </p:nvSpPr>
        <p:spPr>
          <a:xfrm>
            <a:off x="588723" y="6468345"/>
            <a:ext cx="11603277" cy="384653"/>
          </a:xfrm>
          <a:prstGeom prst="rect">
            <a:avLst/>
          </a:prstGeom>
          <a:solidFill>
            <a:srgbClr val="8E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5BC6A3C-ABCD-4853-B8E8-466D51483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B1C408-6293-42D8-8A5A-772BE0145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9376A32-F9FD-4C3F-A361-9D97D75FA37B}"/>
              </a:ext>
            </a:extLst>
          </p:cNvPr>
          <p:cNvSpPr/>
          <p:nvPr userDrawn="1"/>
        </p:nvSpPr>
        <p:spPr>
          <a:xfrm>
            <a:off x="0" y="0"/>
            <a:ext cx="588723" cy="6858000"/>
          </a:xfrm>
          <a:prstGeom prst="rect">
            <a:avLst/>
          </a:prstGeom>
          <a:solidFill>
            <a:srgbClr val="2E5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950559-5E2A-4B9A-B2C5-523EC0213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147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E4BDBAE-2F2A-4ACC-BDA9-A32CE91668EE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AA7F21-FAEB-4BAC-A8A8-581A5951A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8527" y="6487873"/>
            <a:ext cx="6534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E2D76D-A976-401D-9534-76CFFEC66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78442" y="6478109"/>
            <a:ext cx="147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B8871A-86ED-43E2-A7D0-D7FD55D9850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85600B-82C6-4B7C-8629-B4141BDAEA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42" y="141287"/>
            <a:ext cx="216592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5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85512-A6A1-412C-BA8E-E2982E0D9BF7}" type="datetime1">
              <a:rPr lang="de-DE" smtClean="0"/>
              <a:t>25.11.2021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© tethis IT 2021 – UGP Workshop Datensicherheit und Datenschutz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5448A-BDBC-45F3-BB7D-5B41E12092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952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ogmojo.de/av-vertraeg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ian.toller@tethis-it.at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ko.at/service/wirtschaftsrecht-gewerberecht/EU-Datenschutz-Grundverordnung:-Ablaufplan-Datenschutz-Fo.html" TargetMode="External"/><Relationship Id="rId2" Type="http://schemas.openxmlformats.org/officeDocument/2006/relationships/hyperlink" Target="https://www.dsb.gv.at/verordnungen-in-osterrei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tgeber.wko.at/dsfa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radore.com/d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nageengine.com/mobile-device-management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haveibeenpwned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c.hpi.de/ilc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ogmojo.de/wordpress-plugins-dsgvo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gmojo.de/wordpress-plugins-dsgv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e.borlabs.io/borlabs-cookie/" TargetMode="External"/><Relationship Id="rId2" Type="http://schemas.openxmlformats.org/officeDocument/2006/relationships/hyperlink" Target="https://wordpress.org/plugins/gdpr-cookie-complian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galweb.io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folgsrezepte-online.de/wordpress-absicher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tethis-it.at/produkte/datensicherun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ronis.com/" TargetMode="External"/><Relationship Id="rId4" Type="http://schemas.openxmlformats.org/officeDocument/2006/relationships/hyperlink" Target="https://www.veeam.com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outlook-blog.de/9161/e-mails-in-outlook-verschluessel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ko.at/service/wirtschaftsrecht-gewerberecht/muster-informationspflichten-website-datenschutzerklaerung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atgeberrecht.eu/leistungen/muster-datenschutzerklaerung.html" TargetMode="External"/><Relationship Id="rId5" Type="http://schemas.openxmlformats.org/officeDocument/2006/relationships/hyperlink" Target="https://www.firmenwebseiten.at/datenschutz-generator/" TargetMode="External"/><Relationship Id="rId4" Type="http://schemas.openxmlformats.org/officeDocument/2006/relationships/hyperlink" Target="https://tethis-it.at/datenschutz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esb.surveymonkey.com/r/UGP-Toller-ON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oesb.surveymonkey.com/r/UGP-Gegenbauer-ON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673AA-D88A-4C1F-BEFE-E2560EF85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1146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4400"/>
              <a:t>UGP Online Workshop</a:t>
            </a:r>
            <a:br>
              <a:rPr lang="de-DE"/>
            </a:br>
            <a:r>
              <a:rPr lang="de-DE"/>
              <a:t>Datensicherheit &amp; Datenschutz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2DDA9B-E49F-428C-9334-57F543E58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7038"/>
            <a:ext cx="9144000" cy="1655762"/>
          </a:xfrm>
        </p:spPr>
        <p:txBody>
          <a:bodyPr>
            <a:normAutofit/>
          </a:bodyPr>
          <a:lstStyle/>
          <a:p>
            <a:endParaRPr lang="de-DE"/>
          </a:p>
          <a:p>
            <a:r>
              <a:rPr lang="de-DE"/>
              <a:t>Christian Toller, tethis IT e.U.</a:t>
            </a:r>
          </a:p>
          <a:p>
            <a:r>
              <a:rPr lang="de-DE"/>
              <a:t>www.tethis-it.at</a:t>
            </a:r>
          </a:p>
        </p:txBody>
      </p:sp>
    </p:spTree>
    <p:extLst>
      <p:ext uri="{BB962C8B-B14F-4D97-AF65-F5344CB8AC3E}">
        <p14:creationId xmlns:p14="http://schemas.microsoft.com/office/powerpoint/2010/main" val="175480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7D1F0-FAC3-4047-9ED0-E333C4E7D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Gültigkeitsbereiche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F3C276-A587-431C-BF04-6CE2A05CF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195"/>
            <a:ext cx="10515600" cy="487367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/>
              <a:t>Gilt für personenbezogene Daten lebender, natürlicher Personen, die irgendwie geordnet abgelegt werden.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Gilt für alle Unternehmen, die „am EU Markt teilnehmen“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Gilt nicht für: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/>
              <a:t>Anonymisierte Daten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/>
              <a:t>Daten verstorbener Personen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/>
              <a:t>Daten aus der Familie / dem Freundeskreis</a:t>
            </a:r>
          </a:p>
          <a:p>
            <a:pPr>
              <a:buFont typeface="Symbol" panose="05050102010706020507" pitchFamily="18" charset="2"/>
              <a:buChar char="-"/>
            </a:pPr>
            <a:endParaRPr lang="de-DE"/>
          </a:p>
          <a:p>
            <a:pPr marL="0" indent="0">
              <a:buNone/>
            </a:pPr>
            <a:r>
              <a:rPr lang="de-DE"/>
              <a:t>Keine relevanten Ausnahmen für kleine Firmen!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105678-49A8-4466-AFFF-6F7EA797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74D8-E6A9-4931-A140-2F3B6C1F8A51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5ABB37-A5A8-4510-B248-BDD0097C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DF1742-794F-4046-BDFF-E6576E597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15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11829-C963-4D16-96F4-15FD85563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Rollen in der DSGVO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9EB724-CBC4-4C3B-A3F1-4CDB35E10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21F4-CF9F-49C3-B2FC-FEB74CB7E0A8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77F86D-6F8C-43FD-BA46-FA51BF9F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FB66F7-BACC-448E-BA2E-064E8CA84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11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523F385-BBB5-49E1-B383-5375E17572EF}"/>
              </a:ext>
            </a:extLst>
          </p:cNvPr>
          <p:cNvSpPr txBox="1"/>
          <p:nvPr/>
        </p:nvSpPr>
        <p:spPr>
          <a:xfrm>
            <a:off x="589476" y="2177058"/>
            <a:ext cx="5508000" cy="1522193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tIns="108000" rtlCol="0">
            <a:noAutofit/>
          </a:bodyPr>
          <a:lstStyle/>
          <a:p>
            <a:pPr algn="ctr"/>
            <a:r>
              <a:rPr lang="de-AT" sz="2800"/>
              <a:t>Derjenige, dessen Daten verarbeitet werden. In der Regel ein Kunde, Lieferant, Mitarbeiter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75F9972-9DC8-4381-B3CA-CD143AFF2EC9}"/>
              </a:ext>
            </a:extLst>
          </p:cNvPr>
          <p:cNvSpPr txBox="1"/>
          <p:nvPr/>
        </p:nvSpPr>
        <p:spPr>
          <a:xfrm>
            <a:off x="6400800" y="2180542"/>
            <a:ext cx="5508000" cy="1518709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tIns="108000" rIns="72000" rtlCol="0">
            <a:noAutofit/>
          </a:bodyPr>
          <a:lstStyle/>
          <a:p>
            <a:pPr algn="ctr"/>
            <a:r>
              <a:rPr lang="de-AT" sz="2800"/>
              <a:t>Derjenige, der die Daten verarbeitet. In der Regel Ihr!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D190569-A748-4019-9746-D88D95BD15C4}"/>
              </a:ext>
            </a:extLst>
          </p:cNvPr>
          <p:cNvSpPr txBox="1"/>
          <p:nvPr/>
        </p:nvSpPr>
        <p:spPr>
          <a:xfrm>
            <a:off x="589476" y="4479310"/>
            <a:ext cx="5506524" cy="1815882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tIns="108000" rtlCol="0">
            <a:noAutofit/>
          </a:bodyPr>
          <a:lstStyle/>
          <a:p>
            <a:pPr algn="ctr"/>
            <a:r>
              <a:rPr lang="de-AT" sz="2800"/>
              <a:t>Jemand, an den der Verantwortliche Daten weitergibt und der Sie dann eigenverantwortlich verarbeitet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3E5E1A1-2C66-4DCD-A927-2F9E7F19179B}"/>
              </a:ext>
            </a:extLst>
          </p:cNvPr>
          <p:cNvSpPr txBox="1"/>
          <p:nvPr/>
        </p:nvSpPr>
        <p:spPr>
          <a:xfrm>
            <a:off x="6400800" y="4479310"/>
            <a:ext cx="5508000" cy="1815882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tIns="108000" rtlCol="0">
            <a:noAutofit/>
          </a:bodyPr>
          <a:lstStyle/>
          <a:p>
            <a:pPr algn="ctr"/>
            <a:r>
              <a:rPr lang="de-AT" sz="2800"/>
              <a:t>Jemand, der die Daten im Auftrag des Verantwortlichen verarbeitet, aber keine Verantwortung übernimmt.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6195F81-3328-4679-88BD-8DED3C47872B}"/>
              </a:ext>
            </a:extLst>
          </p:cNvPr>
          <p:cNvSpPr txBox="1"/>
          <p:nvPr/>
        </p:nvSpPr>
        <p:spPr>
          <a:xfrm>
            <a:off x="588000" y="1690688"/>
            <a:ext cx="5508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/>
              <a:t>Betroffene(r)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53EBEA4-9134-48BC-823A-6F06BFCBD5A3}"/>
              </a:ext>
            </a:extLst>
          </p:cNvPr>
          <p:cNvSpPr txBox="1"/>
          <p:nvPr/>
        </p:nvSpPr>
        <p:spPr>
          <a:xfrm>
            <a:off x="6400800" y="1690688"/>
            <a:ext cx="5508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/>
              <a:t>Verantwortliche(r)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C956533-3C81-481C-870C-D72AFAB7F0AE}"/>
              </a:ext>
            </a:extLst>
          </p:cNvPr>
          <p:cNvSpPr txBox="1"/>
          <p:nvPr/>
        </p:nvSpPr>
        <p:spPr>
          <a:xfrm>
            <a:off x="588000" y="3956090"/>
            <a:ext cx="5508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/>
              <a:t>Empfänger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BD8CCF0-D875-4BA5-98FA-959D66F299D4}"/>
              </a:ext>
            </a:extLst>
          </p:cNvPr>
          <p:cNvSpPr txBox="1"/>
          <p:nvPr/>
        </p:nvSpPr>
        <p:spPr>
          <a:xfrm>
            <a:off x="6400800" y="3956090"/>
            <a:ext cx="5508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/>
              <a:t>Auftragsverarbeiter</a:t>
            </a:r>
          </a:p>
        </p:txBody>
      </p:sp>
    </p:spTree>
    <p:extLst>
      <p:ext uri="{BB962C8B-B14F-4D97-AF65-F5344CB8AC3E}">
        <p14:creationId xmlns:p14="http://schemas.microsoft.com/office/powerpoint/2010/main" val="2726521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F4AF4-6AC1-4421-A5E3-7999D03D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Auftragsverarbeiter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56EC0F-0A15-4833-9C8D-0406661FC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481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2400" b="1"/>
              <a:t>Auftragsverarbeiter</a:t>
            </a:r>
            <a:r>
              <a:rPr lang="de-DE" sz="2400"/>
              <a:t>: Mailchimp, Microsoft Office 365, Webhoster, DropBox, Cloud Datensicherung</a:t>
            </a:r>
            <a:br>
              <a:rPr lang="de-DE" sz="2400"/>
            </a:br>
            <a:r>
              <a:rPr lang="de-DE" sz="2400"/>
              <a:t>=&gt; </a:t>
            </a:r>
            <a:r>
              <a:rPr lang="de-AT" sz="2400"/>
              <a:t>Verarbeitet Daten im Auftrag / im Interesse / zugunsten eines Auftraggebers</a:t>
            </a:r>
            <a:endParaRPr lang="de-DE" sz="2400"/>
          </a:p>
          <a:p>
            <a:pPr marL="0" indent="0">
              <a:lnSpc>
                <a:spcPct val="100000"/>
              </a:lnSpc>
              <a:buNone/>
            </a:pPr>
            <a:r>
              <a:rPr lang="de-DE" sz="2400" b="1"/>
              <a:t>Verantwortlicher</a:t>
            </a:r>
            <a:r>
              <a:rPr lang="de-DE" sz="2400"/>
              <a:t>: Ihr selbst, Banken, Steuerberater, Versanddienstleister sind „Verantwortlich im Sinne der DSGVO“</a:t>
            </a:r>
            <a:br>
              <a:rPr lang="de-DE" sz="2400"/>
            </a:br>
            <a:r>
              <a:rPr lang="de-DE" sz="2400"/>
              <a:t>=&gt; </a:t>
            </a:r>
            <a:r>
              <a:rPr lang="de-AT" sz="2400"/>
              <a:t>Entscheidet über Zwecke und Mittel der Datenverarbeitung</a:t>
            </a:r>
            <a:endParaRPr lang="de-DE" sz="2400"/>
          </a:p>
          <a:p>
            <a:pPr marL="0" indent="0">
              <a:lnSpc>
                <a:spcPct val="100000"/>
              </a:lnSpc>
              <a:buNone/>
            </a:pPr>
            <a:r>
              <a:rPr lang="de-DE" sz="2400"/>
              <a:t>Regelungen im Auftrag / Vertrag sind zur Unterscheidung wichtig.</a:t>
            </a:r>
          </a:p>
          <a:p>
            <a:pPr marL="0" indent="0">
              <a:buNone/>
            </a:pPr>
            <a:r>
              <a:rPr lang="de-DE" sz="2400"/>
              <a:t>Der Verantwortliche muss sich von Auftragsverarbeiter </a:t>
            </a:r>
            <a:r>
              <a:rPr lang="de-DE" sz="2400" b="1"/>
              <a:t>schriftlich</a:t>
            </a:r>
            <a:r>
              <a:rPr lang="de-DE" sz="2400"/>
              <a:t> zusichern lassen, dass dieser die DSGVO einhält (Auftragsverarbeiter-Vereinbarungen: </a:t>
            </a:r>
            <a:r>
              <a:rPr lang="de-AT" sz="2400">
                <a:hlinkClick r:id="rId2"/>
              </a:rPr>
              <a:t>https://www.blogmojo.de/av-vertraege/</a:t>
            </a:r>
            <a:r>
              <a:rPr lang="de-AT" sz="240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40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AAC306-4293-482C-B008-8A08B000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6B25-BE6A-41B2-8B67-E7A98BD423DE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5A2C45-75FA-4A13-8BE4-AB6B1C5A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C99307-FF28-443D-BD02-106D5183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877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7D1F0-FAC3-4047-9ED0-E333C4E7D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Sensible Informationen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F3C276-A587-431C-BF04-6CE2A05CF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Besonders schützenswert sind „Daten besonderer Kategorien“: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/>
              <a:t>Daten von Kindern (bis 14 Jahre)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/>
              <a:t>Sensible Daten: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/>
              <a:t>Ethnische Herkunft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/>
              <a:t>Politische Meinungen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/>
              <a:t>Religiöse o. weltanschauliche Überzeugungen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/>
              <a:t>Gewerkschaftszugehörigkeit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/>
              <a:t>Genetische oder biometrische Daten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/>
              <a:t>Gesundheitsdaten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/>
              <a:t>Sexualleben oder sexuelle Orientierung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8AA48D-5C08-480B-A4E6-D5D38893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6129-B61E-4261-98FE-81E3DE72A5F5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71111E-D69C-454D-BA0C-471B144EE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B557A1-DABA-409F-A19E-0CC78378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92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F4AF4-6AC1-4421-A5E3-7999D03D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Die DSGVO Grundsätze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56EC0F-0A15-4833-9C8D-0406661FC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48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3200" u="sng"/>
              <a:t>Transparent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AT" sz="2400"/>
              <a:t>Über jede Verarbeitung muss informiert werden, nichts darf im geheimen passieren.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AT" sz="2400"/>
              <a:t>Betroffene Personen können Auskunft über die gespeicherten Daten verlangen</a:t>
            </a:r>
            <a:endParaRPr lang="de-AT" sz="3200" u="sng"/>
          </a:p>
          <a:p>
            <a:pPr marL="0" indent="0">
              <a:buNone/>
            </a:pPr>
            <a:r>
              <a:rPr lang="de-AT" sz="3200" u="sng"/>
              <a:t>Rechtmäßig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AT" sz="2400"/>
              <a:t>Datenverarbeitung ist nur mit Rechtsgrundlage erlaubt! (nächste </a:t>
            </a:r>
            <a:r>
              <a:rPr lang="de-AT" sz="2400" err="1"/>
              <a:t>Slides</a:t>
            </a:r>
            <a:r>
              <a:rPr lang="de-AT" sz="2400"/>
              <a:t>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AT" sz="2400"/>
              <a:t>Daten müssen rechtmäßig beschafft werden.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AT" sz="2400"/>
              <a:t>Bei Kauf von Daten: Verkäufer muss die Einstimmung zur Nutzung der Daten für den geplanten Zweck bereits eingeholt haben.</a:t>
            </a:r>
          </a:p>
          <a:p>
            <a:pPr marL="0" indent="0">
              <a:buNone/>
            </a:pPr>
            <a:endParaRPr lang="de-AT" sz="240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AAC306-4293-482C-B008-8A08B000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F457-D4E6-45FC-8678-918EA883D97D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5A2C45-75FA-4A13-8BE4-AB6B1C5A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C99307-FF28-443D-BD02-106D5183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60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6F0BA-C9B4-4556-B4A4-CE4E9617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45"/>
          </a:xfrm>
        </p:spPr>
        <p:txBody>
          <a:bodyPr/>
          <a:lstStyle/>
          <a:p>
            <a:r>
              <a:rPr lang="de-DE"/>
              <a:t>Die DSGVO-Grundsätze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72C84A-3B0A-416F-ADD8-27F98F0AE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1190"/>
            <a:ext cx="10515600" cy="5116580"/>
          </a:xfrm>
        </p:spPr>
        <p:txBody>
          <a:bodyPr/>
          <a:lstStyle/>
          <a:p>
            <a:pPr marL="0" indent="0">
              <a:buNone/>
            </a:pPr>
            <a:r>
              <a:rPr lang="de-DE" sz="2400"/>
              <a:t>Rechtsgrundlagen für die Verarbeitung von nicht-sensiblen Daten: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1DF8D9-11EF-4A47-B9CB-4C637F275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C4A9-4B77-4B89-8208-2469CD4CED73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706D20-85AB-4F44-A189-665EA79B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44CB91-1954-468E-A884-533A407B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15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65675A9-C55F-434A-9FFA-256AC3E4B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808304"/>
              </p:ext>
            </p:extLst>
          </p:nvPr>
        </p:nvGraphicFramePr>
        <p:xfrm>
          <a:off x="939800" y="1710468"/>
          <a:ext cx="9842500" cy="4647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657704851"/>
                    </a:ext>
                  </a:extLst>
                </a:gridCol>
                <a:gridCol w="7251700">
                  <a:extLst>
                    <a:ext uri="{9D8B030D-6E8A-4147-A177-3AD203B41FA5}">
                      <a16:colId xmlns:a16="http://schemas.microsoft.com/office/drawing/2014/main" val="289074072"/>
                    </a:ext>
                  </a:extLst>
                </a:gridCol>
              </a:tblGrid>
              <a:tr h="374995">
                <a:tc>
                  <a:txBody>
                    <a:bodyPr/>
                    <a:lstStyle/>
                    <a:p>
                      <a:pPr algn="l"/>
                      <a:r>
                        <a:rPr lang="de-DE" sz="1600"/>
                        <a:t>Lt. DSGVO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/>
                        <a:t>Bedingung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7914417"/>
                  </a:ext>
                </a:extLst>
              </a:tr>
              <a:tr h="559294">
                <a:tc>
                  <a:txBody>
                    <a:bodyPr/>
                    <a:lstStyle/>
                    <a:p>
                      <a:r>
                        <a:rPr lang="de-DE" sz="2000"/>
                        <a:t>Art 6 Abs 1 </a:t>
                      </a:r>
                      <a:r>
                        <a:rPr lang="de-DE" sz="2000" err="1"/>
                        <a:t>lit</a:t>
                      </a:r>
                      <a:r>
                        <a:rPr lang="de-DE" sz="2000"/>
                        <a:t>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/>
                        <a:t>Mit Einwilligung des Betroffenen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391448"/>
                  </a:ext>
                </a:extLst>
              </a:tr>
              <a:tr h="5592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/>
                        <a:t>Art 6 Abs 1 </a:t>
                      </a:r>
                      <a:r>
                        <a:rPr lang="de-DE" sz="2000" err="1"/>
                        <a:t>lit</a:t>
                      </a:r>
                      <a:r>
                        <a:rPr lang="de-DE" sz="2000"/>
                        <a:t>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/>
                        <a:t>Zur Erfüllung eines Vertrages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7600236"/>
                  </a:ext>
                </a:extLst>
              </a:tr>
              <a:tr h="5592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/>
                        <a:t>Art 6 Abs 1 </a:t>
                      </a:r>
                      <a:r>
                        <a:rPr lang="de-DE" sz="2000" err="1"/>
                        <a:t>lit</a:t>
                      </a:r>
                      <a:r>
                        <a:rPr lang="de-DE" sz="2000"/>
                        <a:t>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/>
                        <a:t>Aufgrund rechtlicher Vorschriften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111242"/>
                  </a:ext>
                </a:extLst>
              </a:tr>
              <a:tr h="5592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/>
                        <a:t>Art 6 Abs 1 </a:t>
                      </a:r>
                      <a:r>
                        <a:rPr lang="de-DE" sz="2000" err="1"/>
                        <a:t>lit</a:t>
                      </a:r>
                      <a:r>
                        <a:rPr lang="de-DE" sz="2000"/>
                        <a:t>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/>
                        <a:t>Aus lebenswichtigen Interessen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5362113"/>
                  </a:ext>
                </a:extLst>
              </a:tr>
              <a:tr h="5592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/>
                        <a:t>Art 6 Abs 1 </a:t>
                      </a:r>
                      <a:r>
                        <a:rPr lang="de-DE" sz="2000" err="1"/>
                        <a:t>lit</a:t>
                      </a:r>
                      <a:r>
                        <a:rPr lang="de-DE" sz="2000"/>
                        <a:t>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/>
                        <a:t>Bei öffentlichem Interesse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328315"/>
                  </a:ext>
                </a:extLst>
              </a:tr>
              <a:tr h="828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/>
                        <a:t>Art 6 Abs 1 </a:t>
                      </a:r>
                      <a:r>
                        <a:rPr lang="de-DE" sz="2000" err="1"/>
                        <a:t>lit</a:t>
                      </a:r>
                      <a:r>
                        <a:rPr lang="de-DE" sz="2000"/>
                        <a:t> 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/>
                        <a:t>Bei berechtigten Interessen des Verantwortlichen, sofern Rechte des Betroffenen nicht überwiegen (nicht bei Kindern)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2656660"/>
                  </a:ext>
                </a:extLst>
              </a:tr>
              <a:tr h="646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/>
                        <a:t>Art 9 Abs 2 </a:t>
                      </a:r>
                      <a:r>
                        <a:rPr lang="de-DE" sz="2000" err="1"/>
                        <a:t>lit</a:t>
                      </a:r>
                      <a:r>
                        <a:rPr lang="de-DE" sz="2000"/>
                        <a:t>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/>
                        <a:t>Daten wurden vom Betroffenen veröffentlicht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959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754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6F0BA-C9B4-4556-B4A4-CE4E9617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7308"/>
          </a:xfrm>
        </p:spPr>
        <p:txBody>
          <a:bodyPr/>
          <a:lstStyle/>
          <a:p>
            <a:r>
              <a:rPr lang="de-DE"/>
              <a:t>Die DSGVO-Grundsätze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72C84A-3B0A-416F-ADD8-27F98F0AE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2434"/>
            <a:ext cx="10515600" cy="4864529"/>
          </a:xfrm>
        </p:spPr>
        <p:txBody>
          <a:bodyPr/>
          <a:lstStyle/>
          <a:p>
            <a:pPr marL="0" indent="0">
              <a:buNone/>
            </a:pPr>
            <a:r>
              <a:rPr lang="de-DE" sz="2400"/>
              <a:t>Rechtsgrundlagen für sensible Daten: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1DF8D9-11EF-4A47-B9CB-4C637F275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7339-5C74-4CCB-BC6F-5D1A481A9375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706D20-85AB-4F44-A189-665EA79B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44CB91-1954-468E-A884-533A407B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16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65675A9-C55F-434A-9FFA-256AC3E4B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657477"/>
              </p:ext>
            </p:extLst>
          </p:nvPr>
        </p:nvGraphicFramePr>
        <p:xfrm>
          <a:off x="939800" y="1731981"/>
          <a:ext cx="10515600" cy="46365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9009">
                  <a:extLst>
                    <a:ext uri="{9D8B030D-6E8A-4147-A177-3AD203B41FA5}">
                      <a16:colId xmlns:a16="http://schemas.microsoft.com/office/drawing/2014/main" val="1657704851"/>
                    </a:ext>
                  </a:extLst>
                </a:gridCol>
                <a:gridCol w="8206591">
                  <a:extLst>
                    <a:ext uri="{9D8B030D-6E8A-4147-A177-3AD203B41FA5}">
                      <a16:colId xmlns:a16="http://schemas.microsoft.com/office/drawing/2014/main" val="289074072"/>
                    </a:ext>
                  </a:extLst>
                </a:gridCol>
              </a:tblGrid>
              <a:tr h="421243">
                <a:tc>
                  <a:txBody>
                    <a:bodyPr/>
                    <a:lstStyle/>
                    <a:p>
                      <a:pPr algn="l"/>
                      <a:r>
                        <a:rPr lang="de-DE" sz="1600"/>
                        <a:t>Lt. DSGVO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/>
                        <a:t>Bedingung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7914417"/>
                  </a:ext>
                </a:extLst>
              </a:tr>
              <a:tr h="602186">
                <a:tc>
                  <a:txBody>
                    <a:bodyPr/>
                    <a:lstStyle/>
                    <a:p>
                      <a:r>
                        <a:rPr lang="de-DE" sz="2000"/>
                        <a:t>Art 9 Abs 2 </a:t>
                      </a:r>
                      <a:r>
                        <a:rPr lang="de-DE" sz="2000" err="1"/>
                        <a:t>lit</a:t>
                      </a:r>
                      <a:r>
                        <a:rPr lang="de-DE" sz="2000"/>
                        <a:t>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/>
                        <a:t>Mit Einwilligung des Betroffenen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391448"/>
                  </a:ext>
                </a:extLst>
              </a:tr>
              <a:tr h="602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/>
                        <a:t>Art 9 Abs 2 </a:t>
                      </a:r>
                      <a:r>
                        <a:rPr lang="de-DE" sz="2000" err="1"/>
                        <a:t>lit</a:t>
                      </a:r>
                      <a:r>
                        <a:rPr lang="de-DE" sz="2000"/>
                        <a:t>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/>
                        <a:t>Aufgrund Arbeits-/Sozialrecht, Kollektivvertrag, Betriebsvereinbarung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111242"/>
                  </a:ext>
                </a:extLst>
              </a:tr>
              <a:tr h="602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/>
                        <a:t>Art 9 Abs 2 </a:t>
                      </a:r>
                      <a:r>
                        <a:rPr lang="de-DE" sz="2000" err="1"/>
                        <a:t>lit</a:t>
                      </a:r>
                      <a:r>
                        <a:rPr lang="de-DE" sz="2000"/>
                        <a:t>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/>
                        <a:t>Aus lebenswichtigen Interessen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5362113"/>
                  </a:ext>
                </a:extLst>
              </a:tr>
              <a:tr h="602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/>
                        <a:t>Art 9 Abs 2 </a:t>
                      </a:r>
                      <a:r>
                        <a:rPr lang="de-DE" sz="2000" err="1"/>
                        <a:t>lit</a:t>
                      </a:r>
                      <a:r>
                        <a:rPr lang="de-DE" sz="2000"/>
                        <a:t>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/>
                        <a:t>Daten wurden vom Betroffenen veröffentlicht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4418988"/>
                  </a:ext>
                </a:extLst>
              </a:tr>
              <a:tr h="602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/>
                        <a:t>Art 9 Abs 2 </a:t>
                      </a:r>
                      <a:r>
                        <a:rPr lang="de-DE" sz="2000" err="1"/>
                        <a:t>lit</a:t>
                      </a:r>
                      <a:r>
                        <a:rPr lang="de-DE" sz="2000"/>
                        <a:t> 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/>
                        <a:t>Zur Geltendmachung von Rechtsansprüchen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328315"/>
                  </a:ext>
                </a:extLst>
              </a:tr>
              <a:tr h="602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/>
                        <a:t>Art 9 Abs 2 </a:t>
                      </a:r>
                      <a:r>
                        <a:rPr lang="de-DE" sz="2000" err="1"/>
                        <a:t>lit</a:t>
                      </a:r>
                      <a:r>
                        <a:rPr lang="de-DE" sz="2000"/>
                        <a:t>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/>
                        <a:t>Für Zwecke der Gesundheitsvorsorge / medizinischen Behandlung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239030"/>
                  </a:ext>
                </a:extLst>
              </a:tr>
              <a:tr h="602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/>
                        <a:t>Art 9 Abs 2 </a:t>
                      </a:r>
                      <a:r>
                        <a:rPr lang="de-DE" sz="2000" err="1"/>
                        <a:t>lit</a:t>
                      </a:r>
                      <a:r>
                        <a:rPr lang="de-DE" sz="2000"/>
                        <a:t> </a:t>
                      </a:r>
                      <a:r>
                        <a:rPr lang="de-DE" sz="2000" err="1"/>
                        <a:t>g,i,j</a:t>
                      </a:r>
                      <a:endParaRPr lang="de-DE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/>
                        <a:t>Bei erheblichem öffentlichem Interesse (</a:t>
                      </a:r>
                      <a:r>
                        <a:rPr lang="de-DE" sz="2000" err="1"/>
                        <a:t>Gesundh</a:t>
                      </a:r>
                      <a:r>
                        <a:rPr lang="de-DE" sz="2000"/>
                        <a:t>., </a:t>
                      </a:r>
                      <a:r>
                        <a:rPr lang="de-DE" sz="2000" err="1"/>
                        <a:t>wissensch</a:t>
                      </a:r>
                      <a:r>
                        <a:rPr lang="de-DE" sz="2000"/>
                        <a:t>., </a:t>
                      </a:r>
                      <a:r>
                        <a:rPr lang="de-DE" sz="2000" err="1"/>
                        <a:t>histor</a:t>
                      </a:r>
                      <a:r>
                        <a:rPr lang="de-DE" sz="2000"/>
                        <a:t>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2248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430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F4AF4-6AC1-4421-A5E3-7999D03D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Andere DSGVO Grundsätze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56EC0F-0A15-4833-9C8D-0406661FC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48175"/>
          </a:xfrm>
        </p:spPr>
        <p:txBody>
          <a:bodyPr>
            <a:noAutofit/>
          </a:bodyPr>
          <a:lstStyle/>
          <a:p>
            <a:r>
              <a:rPr lang="de-AT"/>
              <a:t>Nur mit Zweckbindung</a:t>
            </a:r>
          </a:p>
          <a:p>
            <a:r>
              <a:rPr lang="de-AT"/>
              <a:t>So wenig wie möglich</a:t>
            </a:r>
          </a:p>
          <a:p>
            <a:r>
              <a:rPr lang="de-AT"/>
              <a:t>Nur so lange wie nötig</a:t>
            </a:r>
          </a:p>
          <a:p>
            <a:r>
              <a:rPr lang="en-US" err="1"/>
              <a:t>Korrekt</a:t>
            </a:r>
            <a:r>
              <a:rPr lang="en-US"/>
              <a:t> und </a:t>
            </a:r>
            <a:r>
              <a:rPr lang="en-US" err="1"/>
              <a:t>sicher</a:t>
            </a:r>
            <a:r>
              <a:rPr lang="en-US"/>
              <a:t> </a:t>
            </a:r>
            <a:r>
              <a:rPr lang="en-US" sz="2400"/>
              <a:t>(Privacy by Design &amp; Privacy by default)</a:t>
            </a:r>
          </a:p>
          <a:p>
            <a:pPr lvl="1"/>
            <a:r>
              <a:rPr lang="en-US" sz="2000" err="1"/>
              <a:t>Virenschutz</a:t>
            </a:r>
            <a:endParaRPr lang="en-US" sz="2000"/>
          </a:p>
          <a:p>
            <a:pPr lvl="1"/>
            <a:r>
              <a:rPr lang="en-US" sz="2000" err="1"/>
              <a:t>Passwörter</a:t>
            </a:r>
            <a:endParaRPr lang="en-US" sz="2000"/>
          </a:p>
          <a:p>
            <a:pPr lvl="1"/>
            <a:r>
              <a:rPr lang="en-US" sz="2000" err="1"/>
              <a:t>Datensicherung</a:t>
            </a:r>
            <a:endParaRPr lang="en-US" sz="2000"/>
          </a:p>
          <a:p>
            <a:pPr lvl="1"/>
            <a:r>
              <a:rPr lang="en-US" sz="2000" err="1"/>
              <a:t>Verschlüsselung</a:t>
            </a:r>
            <a:endParaRPr lang="en-US" sz="2000"/>
          </a:p>
          <a:p>
            <a:pPr lvl="1"/>
            <a:r>
              <a:rPr lang="en-US" sz="2000" err="1"/>
              <a:t>Zugriffbeschräkungen</a:t>
            </a:r>
            <a:endParaRPr lang="en-US" sz="2000"/>
          </a:p>
          <a:p>
            <a:endParaRPr lang="de-AT" sz="2400"/>
          </a:p>
          <a:p>
            <a:endParaRPr lang="de-AT" sz="240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AAC306-4293-482C-B008-8A08B000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54B1-7519-4D8B-B988-30562D04FEEA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5A2C45-75FA-4A13-8BE4-AB6B1C5A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C99307-FF28-443D-BD02-106D5183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641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F4AF4-6AC1-4421-A5E3-7999D03D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Rechte des Betroffenen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56EC0F-0A15-4833-9C8D-0406661FC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48175"/>
          </a:xfrm>
        </p:spPr>
        <p:txBody>
          <a:bodyPr>
            <a:noAutofit/>
          </a:bodyPr>
          <a:lstStyle/>
          <a:p>
            <a:r>
              <a:rPr lang="de-AT" sz="2400"/>
              <a:t>Recht auf Information =&gt; Datenschutzerklärung</a:t>
            </a:r>
          </a:p>
          <a:p>
            <a:r>
              <a:rPr lang="de-AT" sz="2400"/>
              <a:t>Recht auf Auskunft =&gt; Was wissen Sie über mich, was machen Sie damit?</a:t>
            </a:r>
          </a:p>
          <a:p>
            <a:r>
              <a:rPr lang="de-AT" sz="2400"/>
              <a:t>Recht auf Berichtigung, Löschung und Einschränkung</a:t>
            </a:r>
          </a:p>
          <a:p>
            <a:r>
              <a:rPr lang="de-AT" sz="2400"/>
              <a:t>Recht auf Datenübertragung</a:t>
            </a:r>
          </a:p>
          <a:p>
            <a:r>
              <a:rPr lang="de-AT" sz="2400"/>
              <a:t>Recht auf Widerspruch</a:t>
            </a:r>
          </a:p>
          <a:p>
            <a:endParaRPr lang="de-AT" sz="2400"/>
          </a:p>
          <a:p>
            <a:pPr marL="0" indent="0">
              <a:buNone/>
            </a:pPr>
            <a:r>
              <a:rPr lang="de-AT" sz="2400"/>
              <a:t>Umsetzungsfrist: 1 Monat, kann um 2 Monate verlängert werden</a:t>
            </a:r>
          </a:p>
          <a:p>
            <a:pPr marL="0" indent="0">
              <a:buNone/>
            </a:pPr>
            <a:r>
              <a:rPr lang="de-AT" sz="2400"/>
              <a:t>Ausnahmen: Sollte es vertragliche oder gesetzliche Gründe, oder berechtigte Interessen geben, die die Interessen des Betroffenen überwiegen, müssen Daten nicht gelöscht bzw. ein Widerspruch nicht akzeptiert werden</a:t>
            </a:r>
          </a:p>
          <a:p>
            <a:endParaRPr lang="de-AT" sz="2400"/>
          </a:p>
          <a:p>
            <a:endParaRPr lang="de-AT" sz="2400"/>
          </a:p>
          <a:p>
            <a:endParaRPr lang="de-AT" sz="2400"/>
          </a:p>
          <a:p>
            <a:endParaRPr lang="de-AT" sz="240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AAC306-4293-482C-B008-8A08B000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03A3-FB5D-4255-8E80-58F6C054666A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5A2C45-75FA-4A13-8BE4-AB6B1C5A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C99307-FF28-443D-BD02-106D5183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94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F4AF4-6AC1-4421-A5E3-7999D03D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Pflichten des Verantwortlichen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56EC0F-0A15-4833-9C8D-0406661FC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48175"/>
          </a:xfrm>
        </p:spPr>
        <p:txBody>
          <a:bodyPr>
            <a:noAutofit/>
          </a:bodyPr>
          <a:lstStyle/>
          <a:p>
            <a:r>
              <a:rPr lang="de-DE" sz="3200"/>
              <a:t>Umsetzung der Betroffenenrechte</a:t>
            </a:r>
          </a:p>
          <a:p>
            <a:r>
              <a:rPr lang="de-DE" sz="3200"/>
              <a:t>Maßnahmen zum Datenschutz</a:t>
            </a:r>
          </a:p>
          <a:p>
            <a:r>
              <a:rPr lang="de-DE" sz="3200"/>
              <a:t>Privacy </a:t>
            </a:r>
            <a:r>
              <a:rPr lang="de-DE" sz="3200" err="1"/>
              <a:t>by</a:t>
            </a:r>
            <a:r>
              <a:rPr lang="de-DE" sz="3200"/>
              <a:t> Design</a:t>
            </a:r>
          </a:p>
          <a:p>
            <a:r>
              <a:rPr lang="de-DE" sz="3200"/>
              <a:t>Risikoanalyse</a:t>
            </a:r>
          </a:p>
          <a:p>
            <a:r>
              <a:rPr lang="de-DE" sz="3200"/>
              <a:t>Meldung von Datenschutzverletzungen</a:t>
            </a:r>
          </a:p>
          <a:p>
            <a:r>
              <a:rPr lang="de-DE" sz="3200"/>
              <a:t>Zusammenarbeit mit der Datenschutzbehörde</a:t>
            </a:r>
          </a:p>
          <a:p>
            <a:r>
              <a:rPr lang="de-DE" sz="3200"/>
              <a:t>Ernennung eines Datenschutzbeauftragten</a:t>
            </a:r>
          </a:p>
          <a:p>
            <a:r>
              <a:rPr lang="de-DE" sz="3200"/>
              <a:t>Dokumentationspflicht</a:t>
            </a:r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pPr marL="0" indent="0">
              <a:buNone/>
            </a:pPr>
            <a:endParaRPr lang="de-AT" sz="240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AAC306-4293-482C-B008-8A08B000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FE72-C93D-47B4-89A1-66A0B8E4D84A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5A2C45-75FA-4A13-8BE4-AB6B1C5A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C99307-FF28-443D-BD02-106D5183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75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C82F03-3E5B-455E-97CB-8CBD3E4FC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Technisches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5F358-3CF6-41E1-85A7-B46FECAB9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732"/>
            <a:ext cx="10967977" cy="489237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/>
              <a:t>Alle Mikrofone (außer meinem) sind abgeschaltet</a:t>
            </a:r>
          </a:p>
          <a:p>
            <a:pPr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/>
              <a:t>Bei Fragen: Im Chat „Hand heben“, ich öffne dann Dein Mikro</a:t>
            </a:r>
            <a:br>
              <a:rPr lang="de-DE"/>
            </a:br>
            <a:r>
              <a:rPr lang="de-DE"/>
              <a:t>Alternativ: Frage in den Chat schreiben</a:t>
            </a:r>
          </a:p>
          <a:p>
            <a:pPr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/>
              <a:t>Eure Kameras bleiben aus, ich schalte Sie nur am Anfang zum Testen und bei Fragen kurz ein</a:t>
            </a:r>
          </a:p>
          <a:p>
            <a:pPr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/>
              <a:t>Fragen die im Workshop nicht beantwortet werden können, beantworte ich per Mail an alle TeilnehmerInnen</a:t>
            </a:r>
          </a:p>
          <a:p>
            <a:pPr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/>
              <a:t>Link zu Download für alle Vorlagen, </a:t>
            </a:r>
            <a:r>
              <a:rPr lang="de-DE" err="1"/>
              <a:t>Slides</a:t>
            </a:r>
            <a:r>
              <a:rPr lang="de-DE"/>
              <a:t> etc. schicke ich nachher</a:t>
            </a:r>
          </a:p>
          <a:p>
            <a:pPr>
              <a:lnSpc>
                <a:spcPct val="110000"/>
              </a:lnSpc>
              <a:buFont typeface="Symbol" panose="05050102010706020507" pitchFamily="18" charset="2"/>
              <a:buChar char="-"/>
            </a:pP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288ABA-E855-48EF-9894-28B5C9E2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C7D4-21F7-4393-B682-D67E858B9662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E43A3D-A026-47B8-BC5D-60979994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625CE2-F8BE-4990-BECD-D13E722E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112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F4AF4-6AC1-4421-A5E3-7999D03D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Was ist zu Dokumentieren?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56EC0F-0A15-4833-9C8D-0406661FC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135"/>
            <a:ext cx="10515600" cy="47806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2000" b="1"/>
              <a:t>Intern (Datenschutzbehörde kann Einsicht verlangen)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/>
              <a:t>Verfahrensverzeichnis (welche Daten werden wie verarbeitet?)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/>
              <a:t>Liste der technischen und organisatorischen Maßnahmen (TOMs)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/>
              <a:t>Auftragsverarbeiter-Verträge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/>
              <a:t>Risikoanalyse &amp; Datenschutzfolgeabschätzung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/>
              <a:t>Entscheidung, dass (kein) Datenschutzbeauftragter ernannt wird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/>
              <a:t>Mitarbeitervereinbarungen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/>
              <a:t>Regelmäßige Überprüfung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b="1"/>
              <a:t>Extern (Dokumente müssen veröffentlicht oder Kunden zur Verfügung gestellt werden)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/>
              <a:t>Datenschutzerklärung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/>
              <a:t>Einwilligungserklärungen</a:t>
            </a:r>
          </a:p>
          <a:p>
            <a:pPr marL="0" indent="0">
              <a:buNone/>
            </a:pPr>
            <a:endParaRPr lang="de-DE" sz="2400"/>
          </a:p>
          <a:p>
            <a:pPr marL="0" indent="0">
              <a:buNone/>
            </a:pPr>
            <a:endParaRPr lang="de-AT" sz="240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AAC306-4293-482C-B008-8A08B000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2D44-DAAF-4C62-8363-0EBE65D0E658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5A2C45-75FA-4A13-8BE4-AB6B1C5A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C99307-FF28-443D-BD02-106D5183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936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298D07-26A9-41BD-8545-90BC947B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FD4B-5D05-488A-A27A-3D5CB4249C7B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714E4B-D362-4EDA-BF89-9AA62EF8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4A41CE-8A8F-4CB1-AD04-FA7AA345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21</a:t>
            </a:fld>
            <a:endParaRPr lang="de-DE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43FC791B-169C-47CC-9938-2A2D38DD4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533101"/>
              </p:ext>
            </p:extLst>
          </p:nvPr>
        </p:nvGraphicFramePr>
        <p:xfrm>
          <a:off x="0" y="1356834"/>
          <a:ext cx="12192000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5731">
                  <a:extLst>
                    <a:ext uri="{9D8B030D-6E8A-4147-A177-3AD203B41FA5}">
                      <a16:colId xmlns:a16="http://schemas.microsoft.com/office/drawing/2014/main" val="1671401180"/>
                    </a:ext>
                  </a:extLst>
                </a:gridCol>
                <a:gridCol w="1613421">
                  <a:extLst>
                    <a:ext uri="{9D8B030D-6E8A-4147-A177-3AD203B41FA5}">
                      <a16:colId xmlns:a16="http://schemas.microsoft.com/office/drawing/2014/main" val="2727310241"/>
                    </a:ext>
                  </a:extLst>
                </a:gridCol>
                <a:gridCol w="1561498">
                  <a:extLst>
                    <a:ext uri="{9D8B030D-6E8A-4147-A177-3AD203B41FA5}">
                      <a16:colId xmlns:a16="http://schemas.microsoft.com/office/drawing/2014/main" val="3536999224"/>
                    </a:ext>
                  </a:extLst>
                </a:gridCol>
                <a:gridCol w="1514088">
                  <a:extLst>
                    <a:ext uri="{9D8B030D-6E8A-4147-A177-3AD203B41FA5}">
                      <a16:colId xmlns:a16="http://schemas.microsoft.com/office/drawing/2014/main" val="4002948529"/>
                    </a:ext>
                  </a:extLst>
                </a:gridCol>
                <a:gridCol w="1565642">
                  <a:extLst>
                    <a:ext uri="{9D8B030D-6E8A-4147-A177-3AD203B41FA5}">
                      <a16:colId xmlns:a16="http://schemas.microsoft.com/office/drawing/2014/main" val="4153223759"/>
                    </a:ext>
                  </a:extLst>
                </a:gridCol>
                <a:gridCol w="1569192">
                  <a:extLst>
                    <a:ext uri="{9D8B030D-6E8A-4147-A177-3AD203B41FA5}">
                      <a16:colId xmlns:a16="http://schemas.microsoft.com/office/drawing/2014/main" val="85178592"/>
                    </a:ext>
                  </a:extLst>
                </a:gridCol>
                <a:gridCol w="1458617">
                  <a:extLst>
                    <a:ext uri="{9D8B030D-6E8A-4147-A177-3AD203B41FA5}">
                      <a16:colId xmlns:a16="http://schemas.microsoft.com/office/drawing/2014/main" val="3892127656"/>
                    </a:ext>
                  </a:extLst>
                </a:gridCol>
                <a:gridCol w="1403811">
                  <a:extLst>
                    <a:ext uri="{9D8B030D-6E8A-4147-A177-3AD203B41FA5}">
                      <a16:colId xmlns:a16="http://schemas.microsoft.com/office/drawing/2014/main" val="3957438642"/>
                    </a:ext>
                  </a:extLst>
                </a:gridCol>
              </a:tblGrid>
              <a:tr h="127356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chemeClr val="bg1"/>
                          </a:solidFill>
                          <a:effectLst/>
                        </a:rPr>
                        <a:t>Zweck und Bezeichnung der Verarbeitung</a:t>
                      </a: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de-AT" sz="16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839" marR="31839" marT="0" marB="0">
                    <a:solidFill>
                      <a:srgbClr val="2E57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chemeClr val="bg1"/>
                          </a:solidFill>
                          <a:effectLst/>
                        </a:rPr>
                        <a:t>Beschreibung der Kategorien betroffener Personen und der Kategorien personenbezogener Daten</a:t>
                      </a:r>
                      <a:endParaRPr lang="de-AT" sz="16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839" marR="31839" marT="0" marB="0">
                    <a:solidFill>
                      <a:srgbClr val="2E57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chemeClr val="bg1"/>
                          </a:solidFill>
                          <a:effectLst/>
                        </a:rPr>
                        <a:t>Kategorien von Empfängern, gegenüber denen die personenbezogenen Daten offengelegt worden sind oder noch offengelegt werden</a:t>
                      </a:r>
                      <a:endParaRPr lang="de-AT" sz="16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839" marR="31839" marT="0" marB="0">
                    <a:solidFill>
                      <a:srgbClr val="2E57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chemeClr val="bg1"/>
                          </a:solidFill>
                          <a:effectLst/>
                        </a:rPr>
                        <a:t>Ggf. Übermittlungen von personenbezogenen Daten an ein Drittland oder an eine internationale Organisation</a:t>
                      </a:r>
                      <a:endParaRPr lang="de-AT" sz="1600" b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AT" sz="16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839" marR="31839" marT="0" marB="0">
                    <a:solidFill>
                      <a:srgbClr val="2E57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chemeClr val="bg1"/>
                          </a:solidFill>
                          <a:effectLst/>
                        </a:rPr>
                        <a:t>Vorgesehene Fristen für die Löschung der verschiedenen Datenkategorien</a:t>
                      </a:r>
                      <a:endParaRPr lang="de-AT" sz="1600" b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AT" sz="16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839" marR="31839" marT="0" marB="0">
                    <a:solidFill>
                      <a:srgbClr val="2E57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chemeClr val="bg1"/>
                          </a:solidFill>
                          <a:effectLst/>
                        </a:rPr>
                        <a:t>Allgemeine Beschreibung der technischen und organisatorischen Maßnahmen gemäß Artikel 32 Absatz 1 DSGVO</a:t>
                      </a:r>
                      <a:endParaRPr lang="de-AT" sz="16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839" marR="31839" marT="0" marB="0">
                    <a:solidFill>
                      <a:srgbClr val="2E57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chemeClr val="bg1"/>
                          </a:solidFill>
                          <a:effectLst/>
                        </a:rPr>
                        <a:t>Rechts-grundlage der Daten-verarbeitung</a:t>
                      </a:r>
                      <a:endParaRPr lang="de-AT" sz="16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839" marR="31839" marT="0" marB="0">
                    <a:solidFill>
                      <a:srgbClr val="2E57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chemeClr val="bg1"/>
                          </a:solidFill>
                          <a:effectLst/>
                        </a:rPr>
                        <a:t>Auftrags-</a:t>
                      </a:r>
                      <a:r>
                        <a:rPr lang="de-DE" sz="1600" b="0" err="1">
                          <a:solidFill>
                            <a:schemeClr val="bg1"/>
                          </a:solidFill>
                          <a:effectLst/>
                        </a:rPr>
                        <a:t>verarbeiter</a:t>
                      </a:r>
                      <a:endParaRPr lang="de-AT" sz="16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839" marR="31839" marT="0" marB="0">
                    <a:solidFill>
                      <a:srgbClr val="2E5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973211"/>
                  </a:ext>
                </a:extLst>
              </a:tr>
              <a:tr h="286551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600" b="0">
                          <a:effectLst/>
                        </a:rPr>
                        <a:t>Finanz-buchhaltung</a:t>
                      </a:r>
                      <a:endParaRPr lang="de-AT" sz="16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839" marR="31839" marT="0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600">
                          <a:effectLst/>
                        </a:rPr>
                        <a:t>Namen, Anschrift,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600">
                          <a:effectLst/>
                        </a:rPr>
                        <a:t>Bank-verbindungen, Umsatzsteuer-Identifikationsnummer von Debitoren und Kreditoren</a:t>
                      </a:r>
                      <a:endParaRPr lang="de-AT" sz="1600">
                        <a:effectLst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839" marR="3183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Weitergabe – soweit gesetzlich erforderlich – an die Finanz-verwaltung weitergegeben. Eine Weitergabe der Daten erfolgt auch an Steuerberater und Wirtschafts-prüfer.</a:t>
                      </a:r>
                      <a:endParaRPr lang="de-AT" sz="1600">
                        <a:effectLst/>
                      </a:endParaRPr>
                    </a:p>
                  </a:txBody>
                  <a:tcPr marL="31839" marR="3183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Keine.</a:t>
                      </a:r>
                      <a:endParaRPr lang="de-AT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839" marR="3183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Buchhaltungsdaten werden für eine Dauer von 7 Jahren aufbewahrt.</a:t>
                      </a:r>
                      <a:endParaRPr lang="de-AT" sz="1600">
                        <a:effectLst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effectLst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Nach Ablauf dieser gesetzlichen Aufbewahrungspflicht werden die Daten gelöscht. </a:t>
                      </a:r>
                      <a:endParaRPr lang="de-AT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839" marR="3183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Siehe Beschreibung der Technischen &amp; organisatorischen Maßnahmen</a:t>
                      </a:r>
                      <a:endParaRPr lang="de-AT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839" marR="3183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DSGVO Art 6 Abs 1 </a:t>
                      </a:r>
                      <a:r>
                        <a:rPr lang="de-DE" sz="1600" err="1">
                          <a:effectLst/>
                        </a:rPr>
                        <a:t>lit</a:t>
                      </a:r>
                      <a:r>
                        <a:rPr lang="de-DE" sz="1600">
                          <a:effectLst/>
                        </a:rPr>
                        <a:t> a (Einwilligung)</a:t>
                      </a: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de-DE" sz="1600">
                        <a:effectLst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DSGVO Art 6 Abs 1 </a:t>
                      </a:r>
                      <a:r>
                        <a:rPr lang="de-DE" sz="1600" err="1">
                          <a:effectLst/>
                        </a:rPr>
                        <a:t>lit</a:t>
                      </a:r>
                      <a:r>
                        <a:rPr lang="de-DE" sz="1600">
                          <a:effectLst/>
                        </a:rPr>
                        <a:t> b (Vertragserfüllung)</a:t>
                      </a: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de-AT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839" marR="3183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FastBill GmbH, Deutschland</a:t>
                      </a:r>
                      <a:endParaRPr lang="de-AT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839" marR="3183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852198"/>
                  </a:ext>
                </a:extLst>
              </a:tr>
            </a:tbl>
          </a:graphicData>
        </a:graphic>
      </p:graphicFrame>
      <p:sp>
        <p:nvSpPr>
          <p:cNvPr id="15" name="Titel 1">
            <a:extLst>
              <a:ext uri="{FF2B5EF4-FFF2-40B4-BE49-F238E27FC236}">
                <a16:creationId xmlns:a16="http://schemas.microsoft.com/office/drawing/2014/main" id="{5DFC2863-597E-4468-846C-82D4583C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71"/>
            <a:ext cx="10515600" cy="1325563"/>
          </a:xfrm>
        </p:spPr>
        <p:txBody>
          <a:bodyPr/>
          <a:lstStyle/>
          <a:p>
            <a:r>
              <a:rPr lang="de-DE"/>
              <a:t>Verfahrensverzeichnis</a:t>
            </a:r>
          </a:p>
        </p:txBody>
      </p:sp>
    </p:spTree>
    <p:extLst>
      <p:ext uri="{BB962C8B-B14F-4D97-AF65-F5344CB8AC3E}">
        <p14:creationId xmlns:p14="http://schemas.microsoft.com/office/powerpoint/2010/main" val="804091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BF96E8-8A46-4C00-86E6-0CF5B61E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Aufgabe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9C00E-5920-4E49-A6FF-7701E1E40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AT" sz="2400"/>
              <a:t>Bitte erstelle eine Zeile des Verarbeitungsverzeichnisses, und zwar für einen Zweck, der für Dich spezifisch ist (also Dein „Tagesgeschäft“)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/>
              <a:t>Benötigst Du eine Einwilligung (was ist die Rechtsgrundlage?)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400"/>
              <a:t>Falls ja, formuliere die Frage und schreibe sie im letzten Feld auf</a:t>
            </a:r>
          </a:p>
          <a:p>
            <a:pPr marL="0" indent="0">
              <a:buNone/>
            </a:pPr>
            <a:endParaRPr lang="de-AT" sz="2400"/>
          </a:p>
          <a:p>
            <a:pPr marL="0" indent="0">
              <a:buNone/>
            </a:pPr>
            <a:r>
              <a:rPr lang="de-AT" sz="2400"/>
              <a:t>Ein leeres Formular und Beispiele schicke ich per Mail.</a:t>
            </a:r>
          </a:p>
          <a:p>
            <a:pPr marL="0" indent="0">
              <a:buNone/>
            </a:pPr>
            <a:r>
              <a:rPr lang="de-AT" sz="2400"/>
              <a:t>Das Resultat bitte per E-Mail an </a:t>
            </a:r>
            <a:r>
              <a:rPr lang="de-AT" sz="2400">
                <a:hlinkClick r:id="rId2"/>
              </a:rPr>
              <a:t>christian.toller@tethis-it.at</a:t>
            </a:r>
            <a:endParaRPr lang="de-AT" sz="2400"/>
          </a:p>
          <a:p>
            <a:pPr marL="0" indent="0">
              <a:buNone/>
            </a:pPr>
            <a:endParaRPr lang="de-AT" sz="2400"/>
          </a:p>
          <a:p>
            <a:pPr marL="0" indent="0">
              <a:buNone/>
            </a:pPr>
            <a:r>
              <a:rPr lang="de-AT" sz="2400"/>
              <a:t>Bei Fragen: Bitte im Chat melden</a:t>
            </a:r>
          </a:p>
          <a:p>
            <a:pPr marL="0" indent="0">
              <a:buNone/>
            </a:pPr>
            <a:endParaRPr lang="de-AT" sz="2400"/>
          </a:p>
          <a:p>
            <a:pPr marL="0" indent="0">
              <a:buNone/>
            </a:pPr>
            <a:r>
              <a:rPr lang="de-AT" sz="2400"/>
              <a:t>Nach der Pause besprechen wir ein paar Beispiele</a:t>
            </a:r>
          </a:p>
          <a:p>
            <a:pPr marL="0" indent="0">
              <a:buNone/>
            </a:pPr>
            <a:endParaRPr lang="de-AT" sz="2400"/>
          </a:p>
          <a:p>
            <a:pPr marL="0" indent="0">
              <a:buNone/>
            </a:pPr>
            <a:endParaRPr lang="de-AT"/>
          </a:p>
          <a:p>
            <a:pPr marL="0" indent="0">
              <a:buNone/>
            </a:pP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F8B496-2234-4000-931E-0686B2F6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4DB0-A47A-4546-93B5-42CCA5755F1D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B3688A-5AD9-4664-82E4-D70EDF59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095800-A98D-46EE-B13A-80FCD658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067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BF96E8-8A46-4C00-86E6-0CF5B61E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Risikoeinschätzung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9C00E-5920-4E49-A6FF-7701E1E40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391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de-AT" sz="3200" dirty="0"/>
              <a:t>DSB liefert Liste mit Verarbeitungen die keine Folgeabschätzung erfordern: </a:t>
            </a:r>
            <a:r>
              <a:rPr lang="de-AT" sz="3200" dirty="0">
                <a:hlinkClick r:id="rId2"/>
              </a:rPr>
              <a:t>https://www.dsb.gv.at/verordnungen-in-osterreich</a:t>
            </a:r>
            <a:r>
              <a:rPr lang="de-AT" sz="3200" dirty="0"/>
              <a:t> (</a:t>
            </a:r>
            <a:r>
              <a:rPr lang="de-DE" sz="3200" dirty="0"/>
              <a:t>Datenschutz-Folgenabschätzung-Ausnahmenverordnung und dazugehörige Erläuterungen)</a:t>
            </a:r>
          </a:p>
          <a:p>
            <a:pPr>
              <a:lnSpc>
                <a:spcPct val="120000"/>
              </a:lnSpc>
            </a:pPr>
            <a:r>
              <a:rPr lang="de-DE" sz="3200" dirty="0"/>
              <a:t>Sind die eigenen Verarbeitungen enthalten? Dann kein hohes Risiko, keine Folgeabschätzung nötig</a:t>
            </a:r>
          </a:p>
          <a:p>
            <a:pPr>
              <a:lnSpc>
                <a:spcPct val="120000"/>
              </a:lnSpc>
            </a:pPr>
            <a:r>
              <a:rPr lang="de-DE" sz="3200" dirty="0"/>
              <a:t>Falls nicht, übrige Verarbeitungen anhand der </a:t>
            </a:r>
            <a:r>
              <a:rPr lang="de-DE" sz="3200" dirty="0">
                <a:hlinkClick r:id="rId3"/>
              </a:rPr>
              <a:t>Checkliste der WKO</a:t>
            </a:r>
            <a:r>
              <a:rPr lang="de-DE" sz="3200" dirty="0"/>
              <a:t> prüfen</a:t>
            </a:r>
          </a:p>
          <a:p>
            <a:pPr>
              <a:lnSpc>
                <a:spcPct val="120000"/>
              </a:lnSpc>
            </a:pPr>
            <a:r>
              <a:rPr lang="de-DE" sz="3200" dirty="0"/>
              <a:t>Check als Fragebogen der WKO: </a:t>
            </a:r>
            <a:r>
              <a:rPr lang="de-DE" sz="3200" dirty="0">
                <a:hlinkClick r:id="rId4"/>
              </a:rPr>
              <a:t>https://ratgeber.wko.at/dsfa/</a:t>
            </a:r>
            <a:r>
              <a:rPr lang="de-DE" sz="3200" dirty="0"/>
              <a:t> </a:t>
            </a:r>
          </a:p>
          <a:p>
            <a:pPr>
              <a:lnSpc>
                <a:spcPct val="120000"/>
              </a:lnSpc>
            </a:pPr>
            <a:r>
              <a:rPr lang="de-DE" sz="3200" dirty="0"/>
              <a:t>Sollte sich ein hohes Risiko ergeben, Datenschutzfolgeabschätzung erstellen. Hinweise dazu bei der WKO: </a:t>
            </a:r>
            <a:r>
              <a:rPr lang="de-DE" sz="3200" dirty="0">
                <a:hlinkClick r:id="rId3"/>
              </a:rPr>
              <a:t>https://www.wko.at/service/wirtschaftsrecht-gewerberecht/EU-Datenschutz-Grundverordnung:-Ablaufplan-Datenschutz-Fo.html</a:t>
            </a:r>
            <a:r>
              <a:rPr lang="de-DE" sz="3200" dirty="0"/>
              <a:t> </a:t>
            </a:r>
            <a:br>
              <a:rPr lang="de-DE" sz="3200" dirty="0"/>
            </a:br>
            <a:endParaRPr lang="de-DE" sz="3200" dirty="0"/>
          </a:p>
          <a:p>
            <a:pPr marL="0" indent="0">
              <a:buNone/>
            </a:pPr>
            <a:r>
              <a:rPr lang="de-AT" sz="4000" dirty="0"/>
              <a:t>Normalerweise ist für ein EPU KEINE Folgeabschätzung nötig!</a:t>
            </a: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F8B496-2234-4000-931E-0686B2F6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C8C1-E8E9-410C-8F68-AE469798E466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B3688A-5AD9-4664-82E4-D70EDF59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095800-A98D-46EE-B13A-80FCD658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645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F4AF4-6AC1-4421-A5E3-7999D03D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Einwilligungserklärungen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56EC0F-0A15-4833-9C8D-0406661FC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48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/>
              <a:t>Eine korrekte Einwilligungserklärung </a:t>
            </a:r>
            <a:r>
              <a:rPr lang="de-AT" u="sng"/>
              <a:t>muss</a:t>
            </a:r>
            <a:br>
              <a:rPr lang="de-AT" u="sng"/>
            </a:br>
            <a:endParaRPr lang="de-AT" u="sng"/>
          </a:p>
          <a:p>
            <a:pPr>
              <a:buFontTx/>
              <a:buChar char="-"/>
            </a:pPr>
            <a:r>
              <a:rPr lang="de-AT" sz="2400"/>
              <a:t>keiner bestimmten Form folgen</a:t>
            </a:r>
          </a:p>
          <a:p>
            <a:pPr>
              <a:buFontTx/>
              <a:buChar char="-"/>
            </a:pPr>
            <a:r>
              <a:rPr lang="de-AT" sz="2400"/>
              <a:t>dokumentierbar sein (also eher schriftlich, elektronisch)</a:t>
            </a:r>
          </a:p>
          <a:p>
            <a:pPr>
              <a:buFontTx/>
              <a:buChar char="-"/>
            </a:pPr>
            <a:r>
              <a:rPr lang="de-AT" sz="2400"/>
              <a:t>Freiwillig erfolgen (keine Abhängigkeiten)</a:t>
            </a:r>
          </a:p>
          <a:p>
            <a:pPr>
              <a:buFontTx/>
              <a:buChar char="-"/>
            </a:pPr>
            <a:r>
              <a:rPr lang="de-AT" sz="2400"/>
              <a:t>Für einen bestimmten Fall erfolgen (Zweck nennen)</a:t>
            </a:r>
          </a:p>
          <a:p>
            <a:pPr>
              <a:buFontTx/>
              <a:buChar char="-"/>
            </a:pPr>
            <a:r>
              <a:rPr lang="de-AT" sz="2400"/>
              <a:t>In informierter Weise erfolgen (nicht verstecken, klare Sprache)</a:t>
            </a:r>
          </a:p>
          <a:p>
            <a:pPr>
              <a:buFontTx/>
              <a:buChar char="-"/>
            </a:pPr>
            <a:endParaRPr lang="de-AT" sz="2400"/>
          </a:p>
          <a:p>
            <a:pPr marL="0" indent="0">
              <a:buNone/>
            </a:pPr>
            <a:r>
              <a:rPr lang="de-AT" sz="2400"/>
              <a:t>Vorausgefüllte Erklärungen (gesetzter Haken) sind nicht zulässig.</a:t>
            </a:r>
          </a:p>
          <a:p>
            <a:pPr marL="0" indent="0">
              <a:buNone/>
            </a:pPr>
            <a:r>
              <a:rPr lang="de-AT" sz="2400"/>
              <a:t>„Kopplungsverbot“ beachten!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AAC306-4293-482C-B008-8A08B000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99BDE-D9E4-4223-ADAD-71779E13695B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25.11.2021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5A2C45-75FA-4A13-8BE4-AB6B1C5A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C99307-FF28-443D-BD02-106D5183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3D0C-2DC2-4B07-A29A-C58EA2CBD6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31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F4AF4-6AC1-4421-A5E3-7999D03D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Datenverarbeitung im Ausland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56EC0F-0A15-4833-9C8D-0406661FC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086"/>
            <a:ext cx="10515600" cy="489102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2000"/>
              <a:t>Verarbeitung außerhalb der EU nur möglich…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/>
              <a:t>Wenn ein „Angemessenheits-Beschluss“ der EU Kommission vorliegt</a:t>
            </a:r>
            <a:br>
              <a:rPr lang="de-DE" sz="2000"/>
            </a:br>
            <a:r>
              <a:rPr lang="de-DE" sz="1600" err="1"/>
              <a:t>Norway</a:t>
            </a:r>
            <a:r>
              <a:rPr lang="de-DE" sz="1600"/>
              <a:t>, Liechtenstein, Iceland, Andorra, Argentina, Canada, </a:t>
            </a:r>
            <a:r>
              <a:rPr lang="de-DE" sz="1600" err="1"/>
              <a:t>Faroe</a:t>
            </a:r>
            <a:r>
              <a:rPr lang="de-DE" sz="1600"/>
              <a:t> Islands, Guernsey, Israel, Isle of Man, Japan, Jersey, New Zealand, </a:t>
            </a:r>
            <a:r>
              <a:rPr lang="de-DE" sz="1600" err="1"/>
              <a:t>Switzerland</a:t>
            </a:r>
            <a:r>
              <a:rPr lang="de-DE" sz="1600"/>
              <a:t> and Uruguay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/>
              <a:t>Mitgliedschaft im US/EU Privacy Shield gilt nicht mehr!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/>
              <a:t>Wenn die EU Standard-Vertragsklauseln vereinbart werden (im </a:t>
            </a:r>
            <a:r>
              <a:rPr lang="de-DE" sz="2000" err="1"/>
              <a:t>Auftragsverarb</a:t>
            </a:r>
            <a:r>
              <a:rPr lang="de-DE" sz="2000"/>
              <a:t>.-Vertrag)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/>
              <a:t>Wenn geeignete Garantien vorliegen (ISO Zertifizierung)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2000"/>
              <a:t>Wenn ein Grund für eine Ausnahme vorliegt</a:t>
            </a:r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1800"/>
              <a:t>Ausdrückliche Einwilligung</a:t>
            </a:r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1800"/>
              <a:t>Erfüllung eines Vertrages</a:t>
            </a:r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1800"/>
              <a:t>Geltendmachung von Rechtsansprüchen</a:t>
            </a:r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1800"/>
              <a:t>Lebenswichtige Interessen des Betroffenen</a:t>
            </a:r>
          </a:p>
          <a:p>
            <a:pPr lvl="1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1800"/>
              <a:t>Öffentliches Interesse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AAC306-4293-482C-B008-8A08B000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8D61-B1F6-47CC-9476-E25AAFC97EB8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5A2C45-75FA-4A13-8BE4-AB6B1C5A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2018 – DSGVO Übersicht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C99307-FF28-443D-BD02-106D5183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413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286C4-3066-4560-9D6D-B3C2D003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Sind Cloud-Dienste sicher?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3E135B-474E-4590-8496-C31085BC0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/>
              <a:t>Man vertraut die Daten einem fremden Firma an!</a:t>
            </a:r>
            <a:br>
              <a:rPr lang="de-DE"/>
            </a:br>
            <a:r>
              <a:rPr lang="de-DE"/>
              <a:t>Ist diese Firma vertrauenswürdig?</a:t>
            </a:r>
          </a:p>
          <a:p>
            <a:pPr marL="514350" indent="-514350">
              <a:buFont typeface="+mj-lt"/>
              <a:buAutoNum type="arabicPeriod"/>
            </a:pPr>
            <a:r>
              <a:rPr lang="de-DE"/>
              <a:t>Unsere Pflicht: Sicherheit schriftlich zusichern lassen</a:t>
            </a:r>
          </a:p>
          <a:p>
            <a:pPr marL="514350" indent="-514350">
              <a:buFont typeface="+mj-lt"/>
              <a:buAutoNum type="arabicPeriod"/>
            </a:pPr>
            <a:r>
              <a:rPr lang="de-DE"/>
              <a:t>Nur Anbieter aus sicheren Ländern (USA: AV-Vertrag mit </a:t>
            </a:r>
            <a:r>
              <a:rPr lang="de-DE" err="1"/>
              <a:t>SCC‘s</a:t>
            </a:r>
            <a:r>
              <a:rPr lang="de-DE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e-DE"/>
              <a:t>Reputation ist wichtig</a:t>
            </a:r>
          </a:p>
          <a:p>
            <a:pPr marL="514350" indent="-514350">
              <a:buFont typeface="+mj-lt"/>
              <a:buAutoNum type="arabicPeriod"/>
            </a:pPr>
            <a:r>
              <a:rPr lang="de-DE"/>
              <a:t>Erhöhte Redundanz / Fehlertoleranz</a:t>
            </a:r>
          </a:p>
          <a:p>
            <a:pPr marL="514350" indent="-514350">
              <a:buFont typeface="+mj-lt"/>
              <a:buAutoNum type="arabicPeriod"/>
            </a:pPr>
            <a:r>
              <a:rPr lang="de-DE"/>
              <a:t>Mehr Überwachung, mehr </a:t>
            </a:r>
            <a:r>
              <a:rPr lang="de-DE" err="1"/>
              <a:t>Know-How</a:t>
            </a:r>
            <a:endParaRPr lang="de-DE"/>
          </a:p>
          <a:p>
            <a:pPr marL="514350" indent="-514350">
              <a:buFont typeface="+mj-lt"/>
              <a:buAutoNum type="arabicPeriod"/>
            </a:pPr>
            <a:r>
              <a:rPr lang="de-DE"/>
              <a:t>Räumliche Trennung ist gegeben</a:t>
            </a:r>
          </a:p>
          <a:p>
            <a:pPr marL="514350" indent="-514350">
              <a:buFont typeface="+mj-lt"/>
              <a:buAutoNum type="arabicPeriod"/>
            </a:pPr>
            <a:r>
              <a:rPr lang="de-DE"/>
              <a:t>Zum Teil Versionierung, verbesserte Teamarbeit</a:t>
            </a:r>
          </a:p>
          <a:p>
            <a:pPr marL="514350" indent="-514350">
              <a:buFont typeface="+mj-lt"/>
              <a:buAutoNum type="arabicPeriod"/>
            </a:pP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6BAD30-E6F3-4A5A-ABFA-D287F5ED0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8710-8DC4-466B-9B9F-28EF77839795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2406CD-82B0-40B1-9FB7-526C820C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BB2FAE-4A97-4154-8A52-9B9606A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865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157494-DF38-4963-985C-5144315A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Das Thema WhatsApp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557D05-62A6-4FD5-86C4-78FFA345F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2484"/>
          </a:xfrm>
        </p:spPr>
        <p:txBody>
          <a:bodyPr>
            <a:normAutofit lnSpcReduction="10000"/>
          </a:bodyPr>
          <a:lstStyle/>
          <a:p>
            <a:r>
              <a:rPr lang="de-DE" sz="2400" dirty="0"/>
              <a:t>Das Problem: WhatsApp verschickt bei der Installation das komplette Telefonbuch des Handys. D.h. Nutzung auf einem Handy mit Kunden-Tel. Nummern ist nicht legal.</a:t>
            </a:r>
          </a:p>
          <a:p>
            <a:r>
              <a:rPr lang="de-DE" sz="2400" dirty="0"/>
              <a:t>Dazu ist die Einwilligung aller Personen, die im Telefonbuch gespeichert sind, notwendig</a:t>
            </a:r>
          </a:p>
          <a:p>
            <a:r>
              <a:rPr lang="de-DE" sz="2400" dirty="0"/>
              <a:t>Keine Tel. Nr. speichern, Einwilligung einholen, Handy benutzen, das separate Telefonbücher erlaubt (z.B. Blackberry)</a:t>
            </a:r>
          </a:p>
          <a:p>
            <a:r>
              <a:rPr lang="de-DE" sz="2400" dirty="0"/>
              <a:t>Alternative Apps: Threema, Signal oder SMS</a:t>
            </a:r>
          </a:p>
          <a:p>
            <a:r>
              <a:rPr lang="de-DE" sz="2400" dirty="0"/>
              <a:t>Handy mit zwei getrennten Telefonbüchern (Blackberry, Samsung Knox)</a:t>
            </a:r>
          </a:p>
          <a:p>
            <a:r>
              <a:rPr lang="de-DE" sz="2400" dirty="0"/>
              <a:t>Oder: Mit Hilfe einer Mobile-Device-Management Lösung den Zugriff von WhatsApp auf das geschäftliche Telefonbuch verhindern:</a:t>
            </a:r>
            <a:br>
              <a:rPr lang="de-DE" sz="2400" dirty="0"/>
            </a:br>
            <a:r>
              <a:rPr lang="de-AT" sz="2400" dirty="0">
                <a:hlinkClick r:id="rId3"/>
              </a:rPr>
              <a:t>https://www.miradore.com/de/</a:t>
            </a:r>
            <a:r>
              <a:rPr lang="de-AT" sz="2400" dirty="0"/>
              <a:t>  oder  </a:t>
            </a:r>
            <a:r>
              <a:rPr lang="de-AT" sz="2400" dirty="0">
                <a:hlinkClick r:id="rId4"/>
              </a:rPr>
              <a:t>https://www.manageengine.com/mobile-device-management/</a:t>
            </a: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3AE1FC-32D2-465F-8375-E0F734BA2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1EB38-A720-4D3C-889E-E13041DF5560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56F71B-86AC-4A7B-8512-01EEFF96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18E580-36A3-4994-B22E-2A4BAD49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928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0C818-9DDF-49C2-ADD9-613FF1AC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Maßnahmen zum Datenschutz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35846F-62CC-47B8-B7F6-367F6A7E3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2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200" b="1" u="sng"/>
              <a:t>Technische Maßnahmen</a:t>
            </a:r>
          </a:p>
          <a:p>
            <a:pPr marL="457200" lvl="1" indent="0" algn="ctr">
              <a:buNone/>
            </a:pPr>
            <a:r>
              <a:rPr lang="de-DE" sz="2800"/>
              <a:t>Passwörter</a:t>
            </a:r>
          </a:p>
          <a:p>
            <a:pPr marL="457200" lvl="1" indent="0" algn="ctr">
              <a:buNone/>
            </a:pPr>
            <a:r>
              <a:rPr lang="de-DE" sz="2800"/>
              <a:t>Datensicherung</a:t>
            </a:r>
          </a:p>
          <a:p>
            <a:pPr marL="457200" lvl="1" indent="0" algn="ctr">
              <a:buNone/>
            </a:pPr>
            <a:r>
              <a:rPr lang="de-DE" sz="2800"/>
              <a:t>Verschlüsselung</a:t>
            </a:r>
          </a:p>
          <a:p>
            <a:pPr marL="457200" lvl="1" indent="0" algn="ctr">
              <a:buNone/>
            </a:pPr>
            <a:r>
              <a:rPr lang="de-DE" sz="2800"/>
              <a:t>Virenscanner</a:t>
            </a:r>
            <a:br>
              <a:rPr lang="de-DE" sz="2800"/>
            </a:br>
            <a:endParaRPr lang="de-DE" sz="2800"/>
          </a:p>
          <a:p>
            <a:pPr marL="0" indent="0" algn="ctr">
              <a:buNone/>
            </a:pPr>
            <a:r>
              <a:rPr lang="de-DE" sz="3200" b="1" u="sng"/>
              <a:t>Organisatorische Maßnahmen</a:t>
            </a:r>
          </a:p>
          <a:p>
            <a:pPr marL="457200" lvl="1" indent="0" algn="ctr">
              <a:buNone/>
            </a:pPr>
            <a:r>
              <a:rPr lang="de-DE" sz="2800"/>
              <a:t>Vergabe von Zugriffsrechten</a:t>
            </a:r>
          </a:p>
          <a:p>
            <a:pPr marL="457200" lvl="1" indent="0" algn="ctr">
              <a:buNone/>
            </a:pPr>
            <a:r>
              <a:rPr lang="de-DE" sz="2800"/>
              <a:t>Information / Weiterbildung</a:t>
            </a:r>
          </a:p>
          <a:p>
            <a:pPr marL="457200" lvl="1" indent="0" algn="ctr">
              <a:buNone/>
            </a:pPr>
            <a:r>
              <a:rPr lang="de-DE" sz="2800"/>
              <a:t>Auswahl von Kommunikationsmedien</a:t>
            </a:r>
          </a:p>
          <a:p>
            <a:pPr lvl="1"/>
            <a:endParaRPr lang="de-DE" sz="200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298D07-26A9-41BD-8545-90BC947B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2409F-84EC-46F0-B981-E5BE0E2D6565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25.11.2021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714E4B-D362-4EDA-BF89-9AA62EF8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4A41CE-8A8F-4CB1-AD04-FA7AA345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3D0C-2DC2-4B07-A29A-C58EA2CBD6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455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0C818-9DDF-49C2-ADD9-613FF1AC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Passwörter sind Pflicht!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35846F-62CC-47B8-B7F6-367F6A7E3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2484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DE" sz="2400" dirty="0"/>
              <a:t>Passwörter auf allen Geräten und Bildschirmschoner mit Passwort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/>
              <a:t>Lieber lange Passwörter als komplexe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/>
              <a:t>Wichtig: Für jede Anwendung ein eigenes Passwort!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/>
              <a:t>Tipp: Immer der gleiche Anfang, am Schluss variieren</a:t>
            </a:r>
          </a:p>
          <a:p>
            <a:pPr marL="0" indent="0">
              <a:buNone/>
            </a:pPr>
            <a:r>
              <a:rPr lang="de-DE" sz="2400" dirty="0"/>
              <a:t>	!mmerDasGle1chefacebook!</a:t>
            </a:r>
          </a:p>
          <a:p>
            <a:pPr marL="0" indent="0">
              <a:buNone/>
            </a:pPr>
            <a:r>
              <a:rPr lang="de-DE" sz="2400" dirty="0"/>
              <a:t>Passwortmanager nutzen:  lastpass.eu, 1password.com, keepass.info</a:t>
            </a:r>
          </a:p>
          <a:p>
            <a:pPr marL="0" indent="0">
              <a:buNone/>
            </a:pPr>
            <a:r>
              <a:rPr lang="de-AT" sz="2400" dirty="0"/>
              <a:t>Auf </a:t>
            </a:r>
            <a:r>
              <a:rPr lang="de-AT" sz="2400" dirty="0">
                <a:hlinkClick r:id="rId3"/>
              </a:rPr>
              <a:t>https://haveibeenpwned.com/</a:t>
            </a:r>
            <a:r>
              <a:rPr lang="de-AT" sz="2400" dirty="0"/>
              <a:t> und </a:t>
            </a:r>
            <a:r>
              <a:rPr lang="de-AT" sz="2400" dirty="0">
                <a:hlinkClick r:id="rId4"/>
              </a:rPr>
              <a:t>https://sec.hpi.de/ilc/</a:t>
            </a:r>
            <a:r>
              <a:rPr lang="de-AT" sz="2400" dirty="0"/>
              <a:t> checken ob Passwort geklaut wurde</a:t>
            </a:r>
          </a:p>
          <a:p>
            <a:pPr marL="0" indent="0">
              <a:buNone/>
            </a:pPr>
            <a:r>
              <a:rPr lang="de-AT" sz="2400" dirty="0"/>
              <a:t>Wenn möglich, 2-Faktor-Authentisierung nutzen! (SMS, Fingerabdruck)</a:t>
            </a: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298D07-26A9-41BD-8545-90BC947B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615B6-76AA-41A6-AB30-CD113E47F2CB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25.11.2021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714E4B-D362-4EDA-BF89-9AA62EF8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4A41CE-8A8F-4CB1-AD04-FA7AA345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3D0C-2DC2-4B07-A29A-C58EA2CBD6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65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C82F03-3E5B-455E-97CB-8CBD3E4FC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Inhalt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5F358-3CF6-41E1-85A7-B46FECAB9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014" y="1351128"/>
            <a:ext cx="7083707" cy="5126981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de-DE"/>
              <a:t>Bedrohungen für die Daten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de-DE"/>
              <a:t>DSGVO: Grundlagen &amp; Ziele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de-DE"/>
              <a:t>Das Verfahrensverzeichnis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de-DE"/>
              <a:t>Andere Dokumente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de-DE"/>
              <a:t>Verarbeitung im Ausland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de-DE"/>
              <a:t>Cloud Dienste &amp; WhatsApp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de-DE"/>
              <a:t>Schutzmaßnahmen &amp; Webseite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de-DE"/>
              <a:t>Dokumentation der Maßnahmen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de-DE"/>
              <a:t>Datenschutzerklärung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288ABA-E855-48EF-9894-28B5C9E2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9DBC-C0C6-490A-8585-AED45E31E779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E43A3D-A026-47B8-BC5D-60979994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625CE2-F8BE-4990-BECD-D13E722E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493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0C818-9DDF-49C2-ADD9-613FF1AC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Geräte / Speicher verschlüsseln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35846F-62CC-47B8-B7F6-367F6A7E3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2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/>
              <a:t>Verhindert, dass Geräte unbefugt ausgelesen werden</a:t>
            </a:r>
          </a:p>
          <a:p>
            <a:pPr marL="0" indent="0">
              <a:buNone/>
            </a:pPr>
            <a:r>
              <a:rPr lang="de-DE"/>
              <a:t>Schützt bei Diebstahl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298D07-26A9-41BD-8545-90BC947B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0F04E-16B6-490C-943E-BB419D46FF2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25.11.2021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714E4B-D362-4EDA-BF89-9AA62EF8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4A41CE-8A8F-4CB1-AD04-FA7AA345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3D0C-2DC2-4B07-A29A-C58EA2CBD6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F507E62-9063-4249-A8A9-34A1BFA21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099817"/>
              </p:ext>
            </p:extLst>
          </p:nvPr>
        </p:nvGraphicFramePr>
        <p:xfrm>
          <a:off x="838200" y="2869521"/>
          <a:ext cx="10515600" cy="3601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7936">
                  <a:extLst>
                    <a:ext uri="{9D8B030D-6E8A-4147-A177-3AD203B41FA5}">
                      <a16:colId xmlns:a16="http://schemas.microsoft.com/office/drawing/2014/main" val="832121216"/>
                    </a:ext>
                  </a:extLst>
                </a:gridCol>
                <a:gridCol w="3898832">
                  <a:extLst>
                    <a:ext uri="{9D8B030D-6E8A-4147-A177-3AD203B41FA5}">
                      <a16:colId xmlns:a16="http://schemas.microsoft.com/office/drawing/2014/main" val="3507963151"/>
                    </a:ext>
                  </a:extLst>
                </a:gridCol>
                <a:gridCol w="3898832">
                  <a:extLst>
                    <a:ext uri="{9D8B030D-6E8A-4147-A177-3AD203B41FA5}">
                      <a16:colId xmlns:a16="http://schemas.microsoft.com/office/drawing/2014/main" val="587268602"/>
                    </a:ext>
                  </a:extLst>
                </a:gridCol>
              </a:tblGrid>
              <a:tr h="57788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u="none" strike="noStrike">
                          <a:effectLst/>
                        </a:rPr>
                        <a:t> </a:t>
                      </a:r>
                      <a:endParaRPr lang="de-D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u="none" strike="noStrike">
                          <a:effectLst/>
                        </a:rPr>
                        <a:t>Handy</a:t>
                      </a:r>
                      <a:endParaRPr lang="de-D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u="none" strike="noStrike">
                          <a:effectLst/>
                        </a:rPr>
                        <a:t>Computer und USB</a:t>
                      </a:r>
                      <a:endParaRPr lang="de-D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10915"/>
                  </a:ext>
                </a:extLst>
              </a:tr>
              <a:tr h="115576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u="none" strike="noStrike">
                          <a:effectLst/>
                        </a:rPr>
                        <a:t>Apple</a:t>
                      </a:r>
                      <a:endParaRPr lang="de-D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u="none" strike="noStrike">
                          <a:effectLst/>
                        </a:rPr>
                        <a:t>per </a:t>
                      </a:r>
                      <a:r>
                        <a:rPr lang="de-DE" sz="2800" u="none" strike="noStrike" err="1">
                          <a:effectLst/>
                        </a:rPr>
                        <a:t>default</a:t>
                      </a:r>
                      <a:r>
                        <a:rPr lang="de-DE" sz="2800" u="none" strike="noStrike">
                          <a:effectLst/>
                        </a:rPr>
                        <a:t> eingeschaltet</a:t>
                      </a:r>
                      <a:endParaRPr lang="de-D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u="none" strike="noStrike">
                          <a:effectLst/>
                        </a:rPr>
                        <a:t>Festplatten-dienstprogramm</a:t>
                      </a:r>
                      <a:br>
                        <a:rPr lang="de-DE" sz="2800" u="none" strike="noStrike">
                          <a:effectLst/>
                        </a:rPr>
                      </a:br>
                      <a:r>
                        <a:rPr lang="de-DE" sz="2800" u="none" strike="noStrike" err="1">
                          <a:effectLst/>
                        </a:rPr>
                        <a:t>FileVault</a:t>
                      </a:r>
                      <a:endParaRPr lang="de-D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631095"/>
                  </a:ext>
                </a:extLst>
              </a:tr>
              <a:tr h="173364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u="none" strike="noStrike">
                          <a:effectLst/>
                        </a:rPr>
                        <a:t>Windows / Android</a:t>
                      </a:r>
                      <a:endParaRPr lang="de-D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u="none" strike="noStrike">
                          <a:effectLst/>
                        </a:rPr>
                        <a:t>Einstellungen</a:t>
                      </a:r>
                      <a:br>
                        <a:rPr lang="de-DE" sz="2800" u="none" strike="noStrike">
                          <a:effectLst/>
                        </a:rPr>
                      </a:br>
                      <a:r>
                        <a:rPr lang="de-DE" sz="2800" u="none" strike="noStrike">
                          <a:effectLst/>
                        </a:rPr>
                        <a:t>Sicherheit</a:t>
                      </a:r>
                      <a:br>
                        <a:rPr lang="de-DE" sz="2800" u="none" strike="noStrike">
                          <a:effectLst/>
                        </a:rPr>
                      </a:br>
                      <a:r>
                        <a:rPr lang="de-DE" sz="2800" u="none" strike="noStrike">
                          <a:effectLst/>
                        </a:rPr>
                        <a:t>Verschlüsseln</a:t>
                      </a:r>
                      <a:endParaRPr lang="de-D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800" u="none" strike="noStrike">
                          <a:effectLst/>
                        </a:rPr>
                        <a:t>Bitlocker (</a:t>
                      </a:r>
                      <a:r>
                        <a:rPr lang="de-DE" sz="2800" u="none" strike="noStrike" err="1">
                          <a:effectLst/>
                        </a:rPr>
                        <a:t>Win</a:t>
                      </a:r>
                      <a:r>
                        <a:rPr lang="de-DE" sz="2800" u="none" strike="noStrike">
                          <a:effectLst/>
                        </a:rPr>
                        <a:t> 10 Pro)</a:t>
                      </a:r>
                      <a:br>
                        <a:rPr lang="de-DE" sz="2800" u="none" strike="noStrike">
                          <a:effectLst/>
                        </a:rPr>
                      </a:br>
                      <a:r>
                        <a:rPr lang="de-DE" sz="2800" u="none" strike="noStrike" err="1">
                          <a:effectLst/>
                        </a:rPr>
                        <a:t>Veracrypt</a:t>
                      </a:r>
                      <a:endParaRPr lang="de-D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821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773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0C818-9DDF-49C2-ADD9-613FF1AC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https: Verschlüsseltes Internet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35846F-62CC-47B8-B7F6-367F6A7E3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2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/>
              <a:t>Pflicht, sobald Daten eingegeben werden können</a:t>
            </a:r>
          </a:p>
          <a:p>
            <a:pPr>
              <a:buFont typeface="Symbol" panose="05050102010706020507" pitchFamily="18" charset="2"/>
              <a:buChar char="-"/>
            </a:pPr>
            <a:endParaRPr lang="de-DE"/>
          </a:p>
          <a:p>
            <a:pPr>
              <a:buFont typeface="Symbol" panose="05050102010706020507" pitchFamily="18" charset="2"/>
              <a:buChar char="-"/>
            </a:pPr>
            <a:r>
              <a:rPr lang="de-DE"/>
              <a:t>Beweist, das die Seite echt ist. Wenn man kontrolliert!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/>
              <a:t>Daten werden verschlüsselt übertragen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/>
              <a:t>Für https ist ein Zertifikat nötig, „Personalausweis“ für die Seite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/>
              <a:t>„</a:t>
            </a:r>
            <a:r>
              <a:rPr lang="de-DE" err="1"/>
              <a:t>Let‘s</a:t>
            </a:r>
            <a:r>
              <a:rPr lang="de-DE"/>
              <a:t> </a:t>
            </a:r>
            <a:r>
              <a:rPr lang="de-DE" err="1"/>
              <a:t>Encrypt</a:t>
            </a:r>
            <a:r>
              <a:rPr lang="de-DE"/>
              <a:t>“ Zertifikate sind kostenlos und automatisch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AT"/>
              <a:t>Google Ranking ist besser, Browser warnen nicht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=&gt; Webseite unbedingt mit https beginnen, sonst umstellen!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298D07-26A9-41BD-8545-90BC947B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08739-E3E3-428D-B5BF-FE081C83EB87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25.11.2021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714E4B-D362-4EDA-BF89-9AA62EF8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4A41CE-8A8F-4CB1-AD04-FA7AA345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3D0C-2DC2-4B07-A29A-C58EA2CBD6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402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A9D81-B096-489D-A0CE-6ACD96BD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Ist die Webseite DSGVO-konform?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C28747-106D-4930-ACA3-67B1638FD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24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/>
              <a:t>Zu beachten ist jede Funktion, die Daten über Besucher sammelt und evtl. (z.B. zur Analyse) weitergibt:</a:t>
            </a:r>
          </a:p>
          <a:p>
            <a:r>
              <a:rPr lang="de-AT"/>
              <a:t>Server-Protokolle</a:t>
            </a:r>
          </a:p>
          <a:p>
            <a:r>
              <a:rPr lang="de-AT" err="1"/>
              <a:t>Social</a:t>
            </a:r>
            <a:r>
              <a:rPr lang="de-AT"/>
              <a:t>-Media (Like-Buttons, Share-Buttons)</a:t>
            </a:r>
          </a:p>
          <a:p>
            <a:r>
              <a:rPr lang="de-AT"/>
              <a:t>Anti-spam oder Sicherheits-Funktionen</a:t>
            </a:r>
          </a:p>
          <a:p>
            <a:r>
              <a:rPr lang="de-AT"/>
              <a:t>Statistiken, Performance Monitoring, Werbung</a:t>
            </a:r>
          </a:p>
          <a:p>
            <a:r>
              <a:rPr lang="de-AT"/>
              <a:t>Ressourcen von anderen Seiten (Videos, Bilder, Fonts)</a:t>
            </a:r>
          </a:p>
          <a:p>
            <a:r>
              <a:rPr lang="de-AT"/>
              <a:t>Cookies</a:t>
            </a:r>
          </a:p>
          <a:p>
            <a:r>
              <a:rPr lang="de-AT"/>
              <a:t>Im Zweifel </a:t>
            </a:r>
            <a:r>
              <a:rPr lang="de-AT" err="1"/>
              <a:t>googlen</a:t>
            </a:r>
            <a:r>
              <a:rPr lang="de-AT"/>
              <a:t>, ob Einwilligung erforderlich ist</a:t>
            </a:r>
            <a:br>
              <a:rPr lang="de-AT"/>
            </a:br>
            <a:br>
              <a:rPr lang="de-AT"/>
            </a:br>
            <a:r>
              <a:rPr lang="de-AT" sz="2000"/>
              <a:t>Gute Liste für </a:t>
            </a:r>
            <a:r>
              <a:rPr lang="de-AT" sz="2000" err="1"/>
              <a:t>Wordpress</a:t>
            </a:r>
            <a:r>
              <a:rPr lang="de-AT" sz="2000"/>
              <a:t>: </a:t>
            </a:r>
            <a:r>
              <a:rPr lang="de-AT" sz="2000">
                <a:hlinkClick r:id="rId2"/>
              </a:rPr>
              <a:t>https://www.blogmojo.de/wordpress-plugins-dsgvo/</a:t>
            </a:r>
            <a:r>
              <a:rPr lang="de-AT" sz="2000"/>
              <a:t> </a:t>
            </a:r>
          </a:p>
          <a:p>
            <a:endParaRPr lang="de-AT"/>
          </a:p>
          <a:p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3AA88C-7651-4EE8-8C3A-2C81DFD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3421-1DAF-4534-B932-2F7114388014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36D458-2EAC-40EE-9911-A04B1C042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7A77F7-91E2-4B24-BAF4-FD0611E37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008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11B1FC-0CC7-4AD9-B21E-6C9E2C815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Webseite: Einwilligung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93B4C6-576D-43C4-9C9A-E52B29F34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32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/>
              <a:t>Vertrag oder berechtigtes Interesse: Info reicht aus</a:t>
            </a:r>
          </a:p>
          <a:p>
            <a:pPr marL="0" indent="0">
              <a:buNone/>
            </a:pPr>
            <a:r>
              <a:rPr lang="de-AT"/>
              <a:t>Interesse des Besuchers überwiegt =&gt; Einwilligung</a:t>
            </a:r>
          </a:p>
          <a:p>
            <a:pPr marL="0" indent="0">
              <a:buNone/>
            </a:pPr>
            <a:endParaRPr lang="de-AT"/>
          </a:p>
          <a:p>
            <a:pPr marL="0" indent="0">
              <a:buNone/>
            </a:pPr>
            <a:endParaRPr lang="de-AT"/>
          </a:p>
          <a:p>
            <a:pPr marL="0" indent="0">
              <a:lnSpc>
                <a:spcPct val="110000"/>
              </a:lnSpc>
              <a:buNone/>
            </a:pP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BC5E2-D513-422A-8950-24F07BCF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CD72C-5CC4-40B8-90B9-14E3F1807495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25.11.2021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6784BF-C9B2-4397-B58F-EEB3D401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326FA1-C3C2-48CA-A935-411FC831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3D0C-2DC2-4B07-A29A-C58EA2CBD6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FE9DD18-4B39-4881-AA4E-846FDC4C7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363025"/>
              </p:ext>
            </p:extLst>
          </p:nvPr>
        </p:nvGraphicFramePr>
        <p:xfrm>
          <a:off x="880745" y="3098294"/>
          <a:ext cx="10430510" cy="2506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5255">
                  <a:extLst>
                    <a:ext uri="{9D8B030D-6E8A-4147-A177-3AD203B41FA5}">
                      <a16:colId xmlns:a16="http://schemas.microsoft.com/office/drawing/2014/main" val="1910611562"/>
                    </a:ext>
                  </a:extLst>
                </a:gridCol>
                <a:gridCol w="5215255">
                  <a:extLst>
                    <a:ext uri="{9D8B030D-6E8A-4147-A177-3AD203B41FA5}">
                      <a16:colId xmlns:a16="http://schemas.microsoft.com/office/drawing/2014/main" val="3482067452"/>
                    </a:ext>
                  </a:extLst>
                </a:gridCol>
              </a:tblGrid>
              <a:tr h="409946">
                <a:tc>
                  <a:txBody>
                    <a:bodyPr/>
                    <a:lstStyle/>
                    <a:p>
                      <a:pPr algn="ctr"/>
                      <a:r>
                        <a:rPr lang="de-DE" sz="2400"/>
                        <a:t>Berechtigtes Interesse / Vertrag</a:t>
                      </a:r>
                      <a:endParaRPr lang="de-AT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/>
                        <a:t>Einwilligung</a:t>
                      </a:r>
                      <a:endParaRPr lang="de-AT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330145"/>
                  </a:ext>
                </a:extLst>
              </a:tr>
              <a:tr h="2049731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WooCommerce</a:t>
                      </a:r>
                    </a:p>
                    <a:p>
                      <a:pPr algn="ctr"/>
                      <a:r>
                        <a:rPr lang="de-DE" sz="2400" dirty="0"/>
                        <a:t>Server Logfiles</a:t>
                      </a:r>
                    </a:p>
                    <a:p>
                      <a:pPr algn="ctr"/>
                      <a:r>
                        <a:rPr lang="de-DE" sz="2400" dirty="0"/>
                        <a:t>Kommentare</a:t>
                      </a:r>
                    </a:p>
                    <a:p>
                      <a:pPr algn="ctr"/>
                      <a:r>
                        <a:rPr lang="de-DE" sz="2400" dirty="0"/>
                        <a:t>Google Font?</a:t>
                      </a:r>
                    </a:p>
                    <a:p>
                      <a:pPr algn="ctr"/>
                      <a:r>
                        <a:rPr lang="de-DE" sz="2400" dirty="0"/>
                        <a:t>Google Re-Captcha?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Google Analytics</a:t>
                      </a:r>
                    </a:p>
                    <a:p>
                      <a:pPr algn="ctr"/>
                      <a:r>
                        <a:rPr lang="de-DE" sz="2400" dirty="0"/>
                        <a:t>Facebook Pixel</a:t>
                      </a:r>
                    </a:p>
                    <a:p>
                      <a:pPr algn="ctr"/>
                      <a:r>
                        <a:rPr lang="de-AT" sz="2400" dirty="0" err="1"/>
                        <a:t>Akismet</a:t>
                      </a:r>
                      <a:r>
                        <a:rPr lang="de-AT" sz="2400" dirty="0"/>
                        <a:t> (</a:t>
                      </a:r>
                      <a:r>
                        <a:rPr lang="de-AT" sz="2400" dirty="0" err="1"/>
                        <a:t>AntiSpam</a:t>
                      </a:r>
                      <a:r>
                        <a:rPr lang="de-AT" sz="2400" dirty="0"/>
                        <a:t>)</a:t>
                      </a:r>
                    </a:p>
                    <a:p>
                      <a:pPr algn="ctr"/>
                      <a:r>
                        <a:rPr lang="de-AT" sz="2400" dirty="0" err="1"/>
                        <a:t>JetPack</a:t>
                      </a:r>
                      <a:r>
                        <a:rPr lang="de-AT" sz="2400" dirty="0"/>
                        <a:t> (</a:t>
                      </a:r>
                      <a:r>
                        <a:rPr lang="de-AT" sz="2400" dirty="0" err="1"/>
                        <a:t>alround</a:t>
                      </a:r>
                      <a:r>
                        <a:rPr lang="de-AT" sz="2400" dirty="0"/>
                        <a:t> Plugin)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453385"/>
                  </a:ext>
                </a:extLst>
              </a:tr>
            </a:tbl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0E6D23FF-3E40-42EA-AF30-7532B70FA9F1}"/>
              </a:ext>
            </a:extLst>
          </p:cNvPr>
          <p:cNvSpPr/>
          <p:nvPr/>
        </p:nvSpPr>
        <p:spPr>
          <a:xfrm>
            <a:off x="847978" y="5918717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/>
              <a:t>Gute Liste für </a:t>
            </a:r>
            <a:r>
              <a:rPr lang="de-AT" dirty="0" err="1"/>
              <a:t>Wordpress</a:t>
            </a:r>
            <a:r>
              <a:rPr lang="de-AT" dirty="0"/>
              <a:t>: </a:t>
            </a:r>
            <a:r>
              <a:rPr lang="de-AT" dirty="0">
                <a:hlinkClick r:id="rId3"/>
              </a:rPr>
              <a:t>https://www.blogmojo.de/wordpress-plugins-dsgvo/</a:t>
            </a:r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934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5562D-D744-4909-B0DF-A468C4E5D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Cookies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9CDDD8-67AE-4E4F-8C25-FC56F458D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060" y="1825625"/>
            <a:ext cx="10193740" cy="1325563"/>
          </a:xfrm>
        </p:spPr>
        <p:txBody>
          <a:bodyPr/>
          <a:lstStyle/>
          <a:p>
            <a:pPr marL="0" indent="0">
              <a:buNone/>
            </a:pPr>
            <a:r>
              <a:rPr lang="de-DE"/>
              <a:t>Cookies speichern Besucher-spezifische Information in dessen Browser. Damit können Besucher auch auf anderen Webseiten wiedererkannt werden.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9A4008-87D7-45ED-A7B2-926BBA600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65E07-2FF4-429B-9DA6-48F65D50E1D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25.11.2021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2B852B-CE3F-4163-BF34-7217DC54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5BF26D-309C-4F68-91B4-84DD4CAF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3D0C-2DC2-4B07-A29A-C58EA2CBD6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CDC2902-606E-4EAB-A6EE-057BEB9C0167}"/>
              </a:ext>
            </a:extLst>
          </p:cNvPr>
          <p:cNvGraphicFramePr>
            <a:graphicFrameLocks noGrp="1"/>
          </p:cNvGraphicFramePr>
          <p:nvPr/>
        </p:nvGraphicFramePr>
        <p:xfrm>
          <a:off x="1160060" y="3267551"/>
          <a:ext cx="1003110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5552">
                  <a:extLst>
                    <a:ext uri="{9D8B030D-6E8A-4147-A177-3AD203B41FA5}">
                      <a16:colId xmlns:a16="http://schemas.microsoft.com/office/drawing/2014/main" val="3370879020"/>
                    </a:ext>
                  </a:extLst>
                </a:gridCol>
                <a:gridCol w="5015552">
                  <a:extLst>
                    <a:ext uri="{9D8B030D-6E8A-4147-A177-3AD203B41FA5}">
                      <a16:colId xmlns:a16="http://schemas.microsoft.com/office/drawing/2014/main" val="155737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Für den Betrieb der Seite unbedingt nötige Cookies (Session, Login, Warenkorb)</a:t>
                      </a:r>
                      <a:endParaRPr lang="de-AT" sz="200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Andere Cookies</a:t>
                      </a:r>
                      <a:br>
                        <a:rPr lang="de-DE" sz="2000"/>
                      </a:br>
                      <a:r>
                        <a:rPr lang="de-DE" sz="2000"/>
                        <a:t>(Google Analytics, Tracking, Werbung)</a:t>
                      </a:r>
                      <a:endParaRPr lang="de-AT" sz="200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9715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Rechtsgrundlage: </a:t>
                      </a:r>
                      <a:br>
                        <a:rPr lang="de-DE" sz="2000"/>
                      </a:br>
                      <a:r>
                        <a:rPr lang="de-DE" sz="2000"/>
                        <a:t>berechtigtes Interesse</a:t>
                      </a:r>
                      <a:endParaRPr lang="de-AT" sz="200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Rechtsgrundlage:</a:t>
                      </a:r>
                    </a:p>
                    <a:p>
                      <a:pPr algn="ctr"/>
                      <a:r>
                        <a:rPr lang="de-DE" sz="2000"/>
                        <a:t>Einwilligung</a:t>
                      </a:r>
                      <a:endParaRPr lang="de-AT" sz="200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37964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Cookie-Hinweis nur als Info oder gar nicht</a:t>
                      </a:r>
                    </a:p>
                    <a:p>
                      <a:pPr algn="ctr"/>
                      <a:r>
                        <a:rPr lang="de-DE" sz="2000"/>
                        <a:t>(nur Hinweis in Datenschutzerklärung)</a:t>
                      </a:r>
                      <a:endParaRPr lang="de-AT" sz="200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Cookie-Hinweis mit Zustimmung / Ablehnung plus Info in </a:t>
                      </a:r>
                      <a:r>
                        <a:rPr lang="de-DE" sz="2000" err="1"/>
                        <a:t>Datenschutzerkl</a:t>
                      </a:r>
                      <a:r>
                        <a:rPr lang="de-DE" sz="2000"/>
                        <a:t>.</a:t>
                      </a:r>
                      <a:endParaRPr lang="de-AT" sz="200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9798636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4113FECF-6EE1-4535-8B1B-99679D433172}"/>
              </a:ext>
            </a:extLst>
          </p:cNvPr>
          <p:cNvSpPr txBox="1"/>
          <p:nvPr/>
        </p:nvSpPr>
        <p:spPr>
          <a:xfrm>
            <a:off x="1160060" y="5600700"/>
            <a:ext cx="10031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Einwilligung bedeutet: Erst fragen, dann Cookie setzen!</a:t>
            </a:r>
            <a:endParaRPr lang="de-AT" sz="2000"/>
          </a:p>
          <a:p>
            <a:r>
              <a:rPr lang="de-AT" sz="2000" err="1"/>
              <a:t>Wordpress</a:t>
            </a:r>
            <a:r>
              <a:rPr lang="de-AT" sz="2000"/>
              <a:t> Plugins: </a:t>
            </a:r>
            <a:r>
              <a:rPr lang="de-AT" sz="2000">
                <a:hlinkClick r:id="rId2"/>
              </a:rPr>
              <a:t>GDPR Cookie Compliance</a:t>
            </a:r>
            <a:r>
              <a:rPr lang="de-AT" sz="2000"/>
              <a:t>, </a:t>
            </a:r>
            <a:r>
              <a:rPr lang="de-AT" sz="2000">
                <a:hlinkClick r:id="rId3"/>
              </a:rPr>
              <a:t>Borlabs Cookie</a:t>
            </a:r>
            <a:r>
              <a:rPr lang="de-AT" sz="2000"/>
              <a:t>, </a:t>
            </a:r>
            <a:r>
              <a:rPr lang="de-AT" sz="2000">
                <a:hlinkClick r:id="rId4"/>
              </a:rPr>
              <a:t>WP DSGVO Tools</a:t>
            </a:r>
            <a:endParaRPr lang="de-AT" sz="2000"/>
          </a:p>
        </p:txBody>
      </p:sp>
    </p:spTree>
    <p:extLst>
      <p:ext uri="{BB962C8B-B14F-4D97-AF65-F5344CB8AC3E}">
        <p14:creationId xmlns:p14="http://schemas.microsoft.com/office/powerpoint/2010/main" val="2927576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0C818-9DDF-49C2-ADD9-613FF1AC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Webseite sichern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35846F-62CC-47B8-B7F6-367F6A7E3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617"/>
            <a:ext cx="10515600" cy="467849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de-DE" sz="2600"/>
              <a:t>Webseiten, Webserver, etc. werden ständig angegriffen</a:t>
            </a:r>
            <a:br>
              <a:rPr lang="de-DE" sz="2600"/>
            </a:br>
            <a:r>
              <a:rPr lang="de-DE" sz="2600"/>
              <a:t>(Brute-Force-</a:t>
            </a:r>
            <a:r>
              <a:rPr lang="de-DE" sz="2600" err="1"/>
              <a:t>Attacks</a:t>
            </a:r>
            <a:r>
              <a:rPr lang="de-DE" sz="2600"/>
              <a:t>, Ausnutzung von Exploits)</a:t>
            </a:r>
          </a:p>
          <a:p>
            <a:pPr>
              <a:lnSpc>
                <a:spcPct val="100000"/>
              </a:lnSpc>
            </a:pPr>
            <a:r>
              <a:rPr lang="de-DE" sz="2600"/>
              <a:t>Updates, Updates, Updates. Und natürlich BACKUPs! (z.B. </a:t>
            </a:r>
            <a:r>
              <a:rPr lang="de-DE" sz="2600" err="1"/>
              <a:t>Updraft</a:t>
            </a:r>
            <a:r>
              <a:rPr lang="de-DE" sz="2600"/>
              <a:t> Plus)</a:t>
            </a:r>
          </a:p>
          <a:p>
            <a:pPr>
              <a:lnSpc>
                <a:spcPct val="100000"/>
              </a:lnSpc>
            </a:pPr>
            <a:r>
              <a:rPr lang="de-DE" sz="2600"/>
              <a:t>Sichere Passwörter, Benutzername nicht „</a:t>
            </a:r>
            <a:r>
              <a:rPr lang="de-DE" sz="2600" err="1"/>
              <a:t>admin</a:t>
            </a:r>
            <a:r>
              <a:rPr lang="de-DE" sz="2600"/>
              <a:t>“</a:t>
            </a:r>
          </a:p>
          <a:p>
            <a:pPr>
              <a:lnSpc>
                <a:spcPct val="100000"/>
              </a:lnSpc>
            </a:pPr>
            <a:r>
              <a:rPr lang="de-DE" sz="2600"/>
              <a:t>2-Faktor Authentisierung einrichten (</a:t>
            </a:r>
            <a:r>
              <a:rPr lang="en-GB" sz="2600" err="1"/>
              <a:t>z.B</a:t>
            </a:r>
            <a:r>
              <a:rPr lang="en-GB" sz="2600"/>
              <a:t>. Google Authenticator, </a:t>
            </a:r>
            <a:r>
              <a:rPr lang="en-GB" sz="2600" err="1"/>
              <a:t>Wordfence</a:t>
            </a:r>
            <a:r>
              <a:rPr lang="en-GB" sz="2600"/>
              <a:t>, </a:t>
            </a:r>
            <a:r>
              <a:rPr lang="en-GB" sz="2600" err="1"/>
              <a:t>Wordpress</a:t>
            </a:r>
            <a:r>
              <a:rPr lang="en-GB" sz="2600"/>
              <a:t> 2-step verification, Duo, </a:t>
            </a:r>
            <a:r>
              <a:rPr lang="en-GB" sz="2600" err="1"/>
              <a:t>Rublon</a:t>
            </a:r>
            <a:r>
              <a:rPr lang="en-GB" sz="2600"/>
              <a:t>, Two Factor Authentication)</a:t>
            </a:r>
            <a:endParaRPr lang="de-DE" sz="2600"/>
          </a:p>
          <a:p>
            <a:pPr>
              <a:lnSpc>
                <a:spcPct val="100000"/>
              </a:lnSpc>
            </a:pPr>
            <a:r>
              <a:rPr lang="de-DE" sz="2600"/>
              <a:t>HTTPS</a:t>
            </a:r>
          </a:p>
          <a:p>
            <a:pPr>
              <a:lnSpc>
                <a:spcPct val="100000"/>
              </a:lnSpc>
            </a:pPr>
            <a:r>
              <a:rPr lang="de-DE" sz="2600"/>
              <a:t>Sicherheitsplugins können helfen, z.B. </a:t>
            </a:r>
            <a:r>
              <a:rPr lang="de-DE" sz="2600" err="1"/>
              <a:t>Wordfence</a:t>
            </a:r>
            <a:r>
              <a:rPr lang="de-DE" sz="2600"/>
              <a:t>, WP </a:t>
            </a:r>
            <a:r>
              <a:rPr lang="de-DE" sz="2600" err="1"/>
              <a:t>Cerber</a:t>
            </a:r>
            <a:r>
              <a:rPr lang="de-DE" sz="2600"/>
              <a:t> Security, </a:t>
            </a:r>
            <a:r>
              <a:rPr lang="de-DE" sz="2600" err="1"/>
              <a:t>Sucuri</a:t>
            </a:r>
            <a:r>
              <a:rPr lang="de-DE" sz="2600"/>
              <a:t>, WPS </a:t>
            </a:r>
            <a:r>
              <a:rPr lang="de-DE" sz="2600" err="1"/>
              <a:t>Hide</a:t>
            </a:r>
            <a:r>
              <a:rPr lang="de-DE" sz="2600"/>
              <a:t> Login, </a:t>
            </a:r>
            <a:r>
              <a:rPr lang="de-DE" sz="2600" err="1"/>
              <a:t>Disable</a:t>
            </a:r>
            <a:r>
              <a:rPr lang="de-DE" sz="2600"/>
              <a:t> REST API (aber viel Unsinn am Markt)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/>
              <a:t>Anleitung z.B. </a:t>
            </a:r>
            <a:r>
              <a:rPr lang="de-DE" sz="2000">
                <a:hlinkClick r:id="rId3"/>
              </a:rPr>
              <a:t>http://www.erfolgsrezepte-online.de/wordpress-absichern/</a:t>
            </a:r>
            <a:r>
              <a:rPr lang="de-DE" sz="2000"/>
              <a:t> </a:t>
            </a:r>
            <a:endParaRPr lang="de-DE"/>
          </a:p>
          <a:p>
            <a:pPr>
              <a:lnSpc>
                <a:spcPct val="100000"/>
              </a:lnSpc>
            </a:pPr>
            <a:endParaRPr lang="de-DE"/>
          </a:p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298D07-26A9-41BD-8545-90BC947B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62562-3128-43AD-90C2-17EF8DFA040E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25.11.2021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714E4B-D362-4EDA-BF89-9AA62EF8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4A41CE-8A8F-4CB1-AD04-FA7AA345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3D0C-2DC2-4B07-A29A-C58EA2CBD6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766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0C818-9DDF-49C2-ADD9-613FF1AC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Datensicherung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35846F-62CC-47B8-B7F6-367F6A7E3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768"/>
            <a:ext cx="10515600" cy="4905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/>
              <a:t>Frage: Welche Auswirkungen hätte ein Totalverlust?</a:t>
            </a:r>
          </a:p>
          <a:p>
            <a:pPr marL="0" indent="0">
              <a:buNone/>
            </a:pPr>
            <a:r>
              <a:rPr lang="de-DE"/>
              <a:t>=&gt; Zeit, Kosten, Reputation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>
              <a:buFont typeface="Symbol" panose="05050102010706020507" pitchFamily="18" charset="2"/>
              <a:buChar char="-"/>
            </a:pPr>
            <a:endParaRPr lang="de-DE"/>
          </a:p>
          <a:p>
            <a:pPr marL="0" indent="0">
              <a:buNone/>
            </a:pP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298D07-26A9-41BD-8545-90BC947B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70083-3330-48E8-8106-62FC01762876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25.11.2021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714E4B-D362-4EDA-BF89-9AA62EF8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4A41CE-8A8F-4CB1-AD04-FA7AA345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3D0C-2DC2-4B07-A29A-C58EA2CBD6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CB3D6704-3FD1-4337-A1FD-FEF20A7335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673140"/>
              </p:ext>
            </p:extLst>
          </p:nvPr>
        </p:nvGraphicFramePr>
        <p:xfrm>
          <a:off x="838199" y="2426208"/>
          <a:ext cx="10115145" cy="405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2634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0C818-9DDF-49C2-ADD9-613FF1AC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Datensicherung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35846F-62CC-47B8-B7F6-367F6A7E3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617"/>
            <a:ext cx="10515600" cy="4678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/>
              <a:t>Was sollte gesichert werden? </a:t>
            </a:r>
          </a:p>
          <a:p>
            <a:pPr>
              <a:buFontTx/>
              <a:buChar char="-"/>
            </a:pPr>
            <a:r>
              <a:rPr lang="de-DE"/>
              <a:t>Daten auf dem Computer &amp; NAS </a:t>
            </a:r>
            <a:r>
              <a:rPr lang="de-DE" sz="2400"/>
              <a:t>(wo sind relevante Daten?)</a:t>
            </a:r>
          </a:p>
          <a:p>
            <a:pPr>
              <a:buFontTx/>
              <a:buChar char="-"/>
            </a:pPr>
            <a:r>
              <a:rPr lang="de-DE"/>
              <a:t>Daten auf dem Handy </a:t>
            </a:r>
            <a:r>
              <a:rPr lang="de-DE" sz="2400"/>
              <a:t>(Google oder iCloud Backup)</a:t>
            </a:r>
            <a:endParaRPr lang="de-DE"/>
          </a:p>
          <a:p>
            <a:pPr>
              <a:buFontTx/>
              <a:buChar char="-"/>
            </a:pPr>
            <a:r>
              <a:rPr lang="de-DE"/>
              <a:t>E-Mails </a:t>
            </a:r>
            <a:r>
              <a:rPr lang="de-DE" sz="2400"/>
              <a:t>(IMAP, nicht POP / Mailprogramm sichern)</a:t>
            </a:r>
          </a:p>
          <a:p>
            <a:pPr>
              <a:buFontTx/>
              <a:buChar char="-"/>
            </a:pPr>
            <a:r>
              <a:rPr lang="de-DE"/>
              <a:t>Webseite </a:t>
            </a:r>
            <a:r>
              <a:rPr lang="de-DE" sz="2400"/>
              <a:t>(z.B. mit </a:t>
            </a:r>
            <a:r>
              <a:rPr lang="de-DE" sz="2400" err="1"/>
              <a:t>Updraft</a:t>
            </a:r>
            <a:r>
              <a:rPr lang="de-DE" sz="2400"/>
              <a:t> Plus)</a:t>
            </a:r>
          </a:p>
          <a:p>
            <a:pPr>
              <a:buFontTx/>
              <a:buChar char="-"/>
            </a:pPr>
            <a:r>
              <a:rPr lang="de-DE"/>
              <a:t>Daten aus Cloudlösungen </a:t>
            </a:r>
            <a:r>
              <a:rPr lang="de-DE" sz="2400"/>
              <a:t>(Buchhaltung, Online-Galerie, …)</a:t>
            </a:r>
            <a:endParaRPr lang="de-DE"/>
          </a:p>
          <a:p>
            <a:pPr>
              <a:buFontTx/>
              <a:buChar char="-"/>
            </a:pPr>
            <a:r>
              <a:rPr lang="de-DE"/>
              <a:t>Daten aus Cloud-Speicher </a:t>
            </a:r>
            <a:r>
              <a:rPr lang="de-DE" sz="2400"/>
              <a:t>(Dropbox, OneDrive, etc.)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298D07-26A9-41BD-8545-90BC947B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A7DE15-2550-4C47-9422-AB515E9B0FE7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25.11.2021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714E4B-D362-4EDA-BF89-9AA62EF8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4A41CE-8A8F-4CB1-AD04-FA7AA345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3D0C-2DC2-4B07-A29A-C58EA2CBD6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764A9B6-D179-4583-9840-D71D81BF5DC9}"/>
              </a:ext>
            </a:extLst>
          </p:cNvPr>
          <p:cNvSpPr txBox="1"/>
          <p:nvPr/>
        </p:nvSpPr>
        <p:spPr>
          <a:xfrm>
            <a:off x="2018493" y="5603328"/>
            <a:ext cx="7859949" cy="584775"/>
          </a:xfrm>
          <a:prstGeom prst="rect">
            <a:avLst/>
          </a:prstGeom>
          <a:solidFill>
            <a:srgbClr val="2E57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>
                <a:solidFill>
                  <a:schemeClr val="bg1"/>
                </a:solidFill>
              </a:rPr>
              <a:t>Wichtig: Wiederherstellung testen!</a:t>
            </a:r>
          </a:p>
        </p:txBody>
      </p:sp>
    </p:spTree>
    <p:extLst>
      <p:ext uri="{BB962C8B-B14F-4D97-AF65-F5344CB8AC3E}">
        <p14:creationId xmlns:p14="http://schemas.microsoft.com/office/powerpoint/2010/main" val="1570224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0C818-9DDF-49C2-ADD9-613FF1AC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Datensicherung: Optionen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35846F-62CC-47B8-B7F6-367F6A7E3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617"/>
            <a:ext cx="10515600" cy="467849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de-DE"/>
              <a:t>Kopie auf </a:t>
            </a:r>
            <a:r>
              <a:rPr lang="de-DE" u="sng"/>
              <a:t>verschlüsselte</a:t>
            </a:r>
            <a:r>
              <a:rPr lang="de-DE"/>
              <a:t> externe Festplatte, USB Stick</a:t>
            </a:r>
            <a:br>
              <a:rPr lang="de-DE"/>
            </a:br>
            <a:r>
              <a:rPr lang="de-DE" sz="2400" i="1"/>
              <a:t>nicht automatisch, keine Versionen, E-Mails nicht enthalten, räumlich getrennt?</a:t>
            </a:r>
          </a:p>
          <a:p>
            <a:pPr>
              <a:lnSpc>
                <a:spcPct val="100000"/>
              </a:lnSpc>
            </a:pPr>
            <a:r>
              <a:rPr lang="de-DE"/>
              <a:t>Synchronisation mit Cloud-Speicher</a:t>
            </a:r>
            <a:br>
              <a:rPr lang="de-DE"/>
            </a:br>
            <a:r>
              <a:rPr lang="de-DE" sz="2400" i="1"/>
              <a:t>kurze Aufbewahrung, evtl. keine Versionen, Arbeitskopie, keine E-Mails, räumlich getrennt</a:t>
            </a:r>
          </a:p>
          <a:p>
            <a:pPr>
              <a:lnSpc>
                <a:spcPct val="100000"/>
              </a:lnSpc>
            </a:pPr>
            <a:r>
              <a:rPr lang="de-DE"/>
              <a:t>Cloud-Backup (</a:t>
            </a:r>
            <a:r>
              <a:rPr lang="de-DE" u="sng">
                <a:hlinkClick r:id="rId3"/>
              </a:rPr>
              <a:t>tethis CDS</a:t>
            </a:r>
            <a:r>
              <a:rPr lang="de-DE"/>
              <a:t>, </a:t>
            </a:r>
            <a:r>
              <a:rPr lang="de-DE" u="sng">
                <a:hlinkClick r:id="rId4"/>
              </a:rPr>
              <a:t>Veeam</a:t>
            </a:r>
            <a:r>
              <a:rPr lang="de-DE"/>
              <a:t>, </a:t>
            </a:r>
            <a:r>
              <a:rPr lang="de-DE" u="sng">
                <a:hlinkClick r:id="rId5"/>
              </a:rPr>
              <a:t>Acronis</a:t>
            </a:r>
            <a:r>
              <a:rPr lang="de-DE"/>
              <a:t> und andere)</a:t>
            </a:r>
            <a:br>
              <a:rPr lang="de-DE" i="1"/>
            </a:br>
            <a:r>
              <a:rPr lang="de-DE" sz="2400" i="1"/>
              <a:t>automatisch, Versionen, E-Mails möglich, räumlich getrennt, abhängig vom Internet – sichert auch Daten aus der Cloud, Office 365, Exchange, </a:t>
            </a:r>
            <a:r>
              <a:rPr lang="de-DE" sz="2400" i="1" err="1"/>
              <a:t>Datenb</a:t>
            </a:r>
            <a:r>
              <a:rPr lang="de-DE" sz="2400" i="1"/>
              <a:t>.</a:t>
            </a:r>
          </a:p>
          <a:p>
            <a:pPr>
              <a:lnSpc>
                <a:spcPct val="100000"/>
              </a:lnSpc>
            </a:pPr>
            <a:r>
              <a:rPr lang="de-DE"/>
              <a:t>Backup auf NAS / Server / externe Platte mit Backup-Programm</a:t>
            </a:r>
            <a:br>
              <a:rPr lang="de-DE" sz="2400" i="1"/>
            </a:br>
            <a:r>
              <a:rPr lang="de-DE" sz="2400" i="1"/>
              <a:t>z.B. mit </a:t>
            </a:r>
            <a:r>
              <a:rPr lang="de-DE" sz="2400" i="1" err="1"/>
              <a:t>FileVault</a:t>
            </a:r>
            <a:r>
              <a:rPr lang="de-DE" sz="2400" i="1"/>
              <a:t> (Mac) oder Dateiversionsverlauf (</a:t>
            </a:r>
            <a:r>
              <a:rPr lang="de-DE" sz="2400" i="1" err="1"/>
              <a:t>Win</a:t>
            </a:r>
            <a:r>
              <a:rPr lang="de-DE" sz="2400" i="1"/>
              <a:t> 10)</a:t>
            </a:r>
            <a:br>
              <a:rPr lang="de-DE" sz="2400" i="1"/>
            </a:br>
            <a:r>
              <a:rPr lang="de-DE" sz="2400" i="1"/>
              <a:t>automatisch, Versionen, E-Mails möglich, räumlich getrennt?</a:t>
            </a:r>
            <a:endParaRPr lang="de-DE" i="1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298D07-26A9-41BD-8545-90BC947B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05E7A-8DBB-40F4-BD92-5DEF8889EFAB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25.11.2021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714E4B-D362-4EDA-BF89-9AA62EF8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4A41CE-8A8F-4CB1-AD04-FA7AA345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3D0C-2DC2-4B07-A29A-C58EA2CBD6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307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0C818-9DDF-49C2-ADD9-613FF1AC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Updates, Updates, Updates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35846F-62CC-47B8-B7F6-367F6A7E3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617"/>
            <a:ext cx="10515600" cy="46784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/>
              <a:t>Wichtigste Schutzmaßnahme (neben „Augen offen halten“)</a:t>
            </a:r>
          </a:p>
          <a:p>
            <a:pPr>
              <a:lnSpc>
                <a:spcPct val="100000"/>
              </a:lnSpc>
            </a:pPr>
            <a:r>
              <a:rPr lang="de-DE"/>
              <a:t>Ständiger Wettlauf zwischen Hackern und Herstellern</a:t>
            </a:r>
          </a:p>
          <a:p>
            <a:pPr>
              <a:lnSpc>
                <a:spcPct val="100000"/>
              </a:lnSpc>
            </a:pPr>
            <a:r>
              <a:rPr lang="de-DE"/>
              <a:t>Wann immer möglich: Automatisch installieren!</a:t>
            </a:r>
            <a:br>
              <a:rPr lang="de-DE"/>
            </a:br>
            <a:r>
              <a:rPr lang="de-DE"/>
              <a:t>Nachteil: kostet Zeit, kann Fehler verursachen</a:t>
            </a:r>
          </a:p>
          <a:p>
            <a:pPr>
              <a:lnSpc>
                <a:spcPct val="100000"/>
              </a:lnSpc>
            </a:pPr>
            <a:r>
              <a:rPr lang="de-DE"/>
              <a:t>Webseite: </a:t>
            </a:r>
            <a:r>
              <a:rPr lang="de-DE" err="1"/>
              <a:t>Wordpress</a:t>
            </a:r>
            <a:r>
              <a:rPr lang="de-DE"/>
              <a:t> (CMS) Updates installieren</a:t>
            </a:r>
            <a:br>
              <a:rPr lang="de-DE"/>
            </a:br>
            <a:r>
              <a:rPr lang="de-DE"/>
              <a:t>Vorher unbedingt Backup machen!</a:t>
            </a:r>
          </a:p>
          <a:p>
            <a:pPr>
              <a:lnSpc>
                <a:spcPct val="100000"/>
              </a:lnSpc>
            </a:pPr>
            <a:r>
              <a:rPr lang="de-DE"/>
              <a:t>Geräte: Modems, Router, Home-Automation nicht vergessen</a:t>
            </a:r>
          </a:p>
          <a:p>
            <a:pPr>
              <a:lnSpc>
                <a:spcPct val="100000"/>
              </a:lnSpc>
            </a:pPr>
            <a:r>
              <a:rPr lang="de-DE"/>
              <a:t>Handy: Updates nicht verhindern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298D07-26A9-41BD-8545-90BC947B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C3C47-6A12-491D-8E08-28E6E04940EF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25.11.2021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714E4B-D362-4EDA-BF89-9AA62EF8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4A41CE-8A8F-4CB1-AD04-FA7AA345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3D0C-2DC2-4B07-A29A-C58EA2CBD6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84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DAAE5-E5B4-4927-971A-BA2F8DE6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Dies ist keine Rechtsberatung!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C0D7EE-FA70-469D-B571-4C318B64C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/>
          </a:p>
          <a:p>
            <a:r>
              <a:rPr lang="de-DE"/>
              <a:t>Ich bin kein Anwalt, sondern IT Spezialist</a:t>
            </a:r>
          </a:p>
          <a:p>
            <a:r>
              <a:rPr lang="de-DE"/>
              <a:t>Dieser Workshop ersetzt keine Rechtsberatung</a:t>
            </a:r>
          </a:p>
          <a:p>
            <a:r>
              <a:rPr lang="de-DE"/>
              <a:t>Im Zweifel: Fragt einen Anwalt oder die WKO!</a:t>
            </a:r>
          </a:p>
          <a:p>
            <a:r>
              <a:rPr lang="de-DE"/>
              <a:t>Die WKO hat diesbezüglich zahlreiche Förderprogramme</a:t>
            </a:r>
          </a:p>
          <a:p>
            <a:endParaRPr lang="de-DE"/>
          </a:p>
          <a:p>
            <a:r>
              <a:rPr lang="de-DE"/>
              <a:t>Ansonsten gilt: Gesunder Menschenverstand hilft </a:t>
            </a:r>
            <a:r>
              <a:rPr lang="de-DE">
                <a:sym typeface="Wingdings" panose="05000000000000000000" pitchFamily="2" charset="2"/>
              </a:rPr>
              <a:t>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274E59-F5BB-4539-B761-BC4D23271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B2D0-6BC4-42B3-BDE1-5EEEFB865D83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A039F6-9784-4255-AC19-3FEA89DA8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8959F9-186B-4A57-9015-0C3127846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472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0C818-9DDF-49C2-ADD9-613FF1AC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Virenscanner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35846F-62CC-47B8-B7F6-367F6A7E3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617"/>
            <a:ext cx="10515600" cy="46784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/>
              <a:t>Auch für Macs und Linux eine gute Idee</a:t>
            </a:r>
          </a:p>
          <a:p>
            <a:pPr>
              <a:lnSpc>
                <a:spcPct val="100000"/>
              </a:lnSpc>
            </a:pPr>
            <a:r>
              <a:rPr lang="de-DE"/>
              <a:t>Wichtig ist vor allem der „Echtzeitschutz“</a:t>
            </a:r>
          </a:p>
          <a:p>
            <a:pPr>
              <a:lnSpc>
                <a:spcPct val="100000"/>
              </a:lnSpc>
            </a:pPr>
            <a:r>
              <a:rPr lang="de-DE"/>
              <a:t>Regelmäßige Updates sind Pflicht</a:t>
            </a:r>
          </a:p>
          <a:p>
            <a:pPr>
              <a:lnSpc>
                <a:spcPct val="100000"/>
              </a:lnSpc>
            </a:pPr>
            <a:r>
              <a:rPr lang="de-DE"/>
              <a:t>Meine persönliche Meinung: Microsoft Defender reicht aus</a:t>
            </a:r>
          </a:p>
          <a:p>
            <a:pPr>
              <a:lnSpc>
                <a:spcPct val="100000"/>
              </a:lnSpc>
            </a:pPr>
            <a:r>
              <a:rPr lang="de-DE"/>
              <a:t>Auf Handys gelten Virenscanner als problematisch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/>
              <a:t>Wenn Virus / Trojaner gefunden wurde:</a:t>
            </a:r>
          </a:p>
          <a:p>
            <a:pPr>
              <a:lnSpc>
                <a:spcPct val="100000"/>
              </a:lnSpc>
            </a:pPr>
            <a:r>
              <a:rPr lang="de-DE"/>
              <a:t>Gefundenen Virus im Internet nachschlagen</a:t>
            </a:r>
          </a:p>
          <a:p>
            <a:pPr>
              <a:lnSpc>
                <a:spcPct val="100000"/>
              </a:lnSpc>
            </a:pPr>
            <a:r>
              <a:rPr lang="de-DE"/>
              <a:t>Von USB / CD starten und komplett prüfen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298D07-26A9-41BD-8545-90BC947B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25553-6C58-462D-BC85-FCDC4024A2CA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25.11.2021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714E4B-D362-4EDA-BF89-9AA62EF8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4A41CE-8A8F-4CB1-AD04-FA7AA345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3D0C-2DC2-4B07-A29A-C58EA2CBD6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9611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0C818-9DDF-49C2-ADD9-613FF1AC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Augen offen halten!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35846F-62CC-47B8-B7F6-367F6A7E3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617"/>
            <a:ext cx="10515600" cy="46784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/>
              <a:t>Schadsoftware kommt meistens per E-Mail</a:t>
            </a:r>
          </a:p>
          <a:p>
            <a:pPr>
              <a:lnSpc>
                <a:spcPct val="100000"/>
              </a:lnSpc>
            </a:pPr>
            <a:r>
              <a:rPr lang="de-DE"/>
              <a:t>Mailprogramm komplette Adresse anzeigen lassen</a:t>
            </a:r>
          </a:p>
          <a:p>
            <a:pPr>
              <a:lnSpc>
                <a:spcPct val="100000"/>
              </a:lnSpc>
            </a:pPr>
            <a:r>
              <a:rPr lang="de-DE"/>
              <a:t>Vorsicht mit Anhängen bei unbekannten Absendern</a:t>
            </a:r>
          </a:p>
          <a:p>
            <a:pPr>
              <a:lnSpc>
                <a:spcPct val="100000"/>
              </a:lnSpc>
            </a:pPr>
            <a:r>
              <a:rPr lang="de-DE"/>
              <a:t>Warnungen NICHT einfach wegklicken</a:t>
            </a:r>
          </a:p>
          <a:p>
            <a:pPr>
              <a:lnSpc>
                <a:spcPct val="100000"/>
              </a:lnSpc>
            </a:pPr>
            <a:r>
              <a:rPr lang="de-DE"/>
              <a:t>Programme nur aus seriösen Quellen herunterladen</a:t>
            </a:r>
          </a:p>
          <a:p>
            <a:pPr>
              <a:lnSpc>
                <a:spcPct val="100000"/>
              </a:lnSpc>
            </a:pPr>
            <a:r>
              <a:rPr lang="de-DE"/>
              <a:t>Im Zweifel: Abbrechen</a:t>
            </a:r>
          </a:p>
          <a:p>
            <a:pPr>
              <a:lnSpc>
                <a:spcPct val="100000"/>
              </a:lnSpc>
            </a:pPr>
            <a:r>
              <a:rPr lang="de-DE"/>
              <a:t>Nach Infektion: Von sauberem Medium starten, testen, neu installieren</a:t>
            </a:r>
          </a:p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298D07-26A9-41BD-8545-90BC947B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CBB481-5756-4D9F-952C-51B4C3E86ED9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25.11.2021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714E4B-D362-4EDA-BF89-9AA62EF8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4A41CE-8A8F-4CB1-AD04-FA7AA345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3D0C-2DC2-4B07-A29A-C58EA2CBD6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04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0C818-9DDF-49C2-ADD9-613FF1AC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Organisatorische Maßnahmen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35846F-62CC-47B8-B7F6-367F6A7E3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617"/>
            <a:ext cx="10515600" cy="46784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u="sng"/>
              <a:t>Kommunikationsmittel (für sensible Daten) bewusst wählen</a:t>
            </a:r>
          </a:p>
          <a:p>
            <a:pPr>
              <a:lnSpc>
                <a:spcPct val="100000"/>
              </a:lnSpc>
            </a:pPr>
            <a:r>
              <a:rPr lang="de-DE"/>
              <a:t>Unverschlüsselte E-Mails sind nicht sicher</a:t>
            </a:r>
          </a:p>
          <a:p>
            <a:pPr>
              <a:lnSpc>
                <a:spcPct val="100000"/>
              </a:lnSpc>
            </a:pPr>
            <a:r>
              <a:rPr lang="de-DE"/>
              <a:t>E-Mail-Verschlüsselung ist einfach, erfordert aber den Austausch von Zertifikaten oder Passwörtern</a:t>
            </a:r>
            <a:br>
              <a:rPr lang="de-DE"/>
            </a:br>
            <a:r>
              <a:rPr lang="de-DE" sz="1800"/>
              <a:t>Anleitung für Outlook </a:t>
            </a:r>
            <a:r>
              <a:rPr lang="de-DE" sz="1800">
                <a:hlinkClick r:id="rId3"/>
              </a:rPr>
              <a:t>https://outlook-blog.de/9161/e-mails-in-outlook-verschluesseln/</a:t>
            </a:r>
            <a:endParaRPr lang="de-DE" sz="1800"/>
          </a:p>
          <a:p>
            <a:pPr>
              <a:lnSpc>
                <a:spcPct val="100000"/>
              </a:lnSpc>
            </a:pPr>
            <a:r>
              <a:rPr lang="de-DE"/>
              <a:t>Alternative 1: Einwilligung einholen</a:t>
            </a:r>
          </a:p>
          <a:p>
            <a:pPr>
              <a:lnSpc>
                <a:spcPct val="100000"/>
              </a:lnSpc>
            </a:pPr>
            <a:r>
              <a:rPr lang="de-DE"/>
              <a:t>Alternative 2: Dropbox, OneDrive, SharePoint oder eigene Webseite benutzen</a:t>
            </a:r>
          </a:p>
          <a:p>
            <a:pPr>
              <a:lnSpc>
                <a:spcPct val="100000"/>
              </a:lnSpc>
            </a:pPr>
            <a:endParaRPr lang="de-DE"/>
          </a:p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298D07-26A9-41BD-8545-90BC947B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29D9C-769D-460F-A7EE-D34703BEB19E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25.11.2021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714E4B-D362-4EDA-BF89-9AA62EF8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4A41CE-8A8F-4CB1-AD04-FA7AA345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3D0C-2DC2-4B07-A29A-C58EA2CBD6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140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0C818-9DDF-49C2-ADD9-613FF1AC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Organisatorische Maßnahmen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35846F-62CC-47B8-B7F6-367F6A7E3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617"/>
            <a:ext cx="10515600" cy="46784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/>
              <a:t>Zugang zu Daten beschränken </a:t>
            </a:r>
            <a:r>
              <a:rPr lang="de-DE" sz="2400"/>
              <a:t>(Berechtigungen, wegschließen)</a:t>
            </a:r>
          </a:p>
          <a:p>
            <a:pPr>
              <a:lnSpc>
                <a:spcPct val="100000"/>
              </a:lnSpc>
            </a:pPr>
            <a:r>
              <a:rPr lang="de-DE"/>
              <a:t>Clean Desk Policy, keine Aufrufe mit Namen</a:t>
            </a:r>
          </a:p>
          <a:p>
            <a:pPr>
              <a:lnSpc>
                <a:spcPct val="100000"/>
              </a:lnSpc>
            </a:pPr>
            <a:r>
              <a:rPr lang="de-DE"/>
              <a:t>Keine fremden Datenträger / USB Sticks</a:t>
            </a:r>
          </a:p>
          <a:p>
            <a:pPr>
              <a:lnSpc>
                <a:spcPct val="100000"/>
              </a:lnSpc>
            </a:pPr>
            <a:r>
              <a:rPr lang="de-DE"/>
              <a:t>Sichere Vernichtung von Daten und Datenträgern</a:t>
            </a:r>
          </a:p>
          <a:p>
            <a:pPr>
              <a:lnSpc>
                <a:spcPct val="100000"/>
              </a:lnSpc>
            </a:pPr>
            <a:r>
              <a:rPr lang="de-DE"/>
              <a:t>Brandschutz, Alarmanlage</a:t>
            </a:r>
          </a:p>
          <a:p>
            <a:pPr>
              <a:lnSpc>
                <a:spcPct val="100000"/>
              </a:lnSpc>
            </a:pPr>
            <a:r>
              <a:rPr lang="de-DE"/>
              <a:t>Mitarbeiter-Vereinbarung</a:t>
            </a:r>
          </a:p>
          <a:p>
            <a:pPr>
              <a:lnSpc>
                <a:spcPct val="100000"/>
              </a:lnSpc>
            </a:pPr>
            <a:r>
              <a:rPr lang="de-DE"/>
              <a:t>Plan für den Fall das Mitarbeiter ausscheiden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400" u="sng"/>
              <a:t>In den Downloads gibt es eine Checkliste und zwei Vorlagen für TOMs</a:t>
            </a:r>
          </a:p>
          <a:p>
            <a:pPr>
              <a:lnSpc>
                <a:spcPct val="100000"/>
              </a:lnSpc>
            </a:pPr>
            <a:endParaRPr lang="de-DE"/>
          </a:p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298D07-26A9-41BD-8545-90BC947B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33912-0570-4300-89E6-78CCB312DF5B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25.11.2021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714E4B-D362-4EDA-BF89-9AA62EF8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4A41CE-8A8F-4CB1-AD04-FA7AA345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3D0C-2DC2-4B07-A29A-C58EA2CBD62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1357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11B1FC-0CC7-4AD9-B21E-6C9E2C815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Datenschutzerklärung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93B4C6-576D-43C4-9C9A-E52B29F34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AT"/>
          </a:p>
          <a:p>
            <a:pPr marL="0" indent="0">
              <a:buNone/>
            </a:pPr>
            <a:r>
              <a:rPr lang="de-AT"/>
              <a:t>Vorlagen: </a:t>
            </a:r>
            <a:r>
              <a:rPr lang="de-AT" err="1">
                <a:hlinkClick r:id="rId3"/>
              </a:rPr>
              <a:t>wko</a:t>
            </a:r>
            <a:r>
              <a:rPr lang="de-AT"/>
              <a:t>, </a:t>
            </a:r>
            <a:r>
              <a:rPr lang="de-AT">
                <a:hlinkClick r:id="rId4"/>
              </a:rPr>
              <a:t>tethis IT</a:t>
            </a:r>
            <a:endParaRPr lang="de-AT"/>
          </a:p>
          <a:p>
            <a:pPr marL="0" indent="0">
              <a:buNone/>
            </a:pPr>
            <a:r>
              <a:rPr lang="de-AT"/>
              <a:t>Generatoren: </a:t>
            </a:r>
          </a:p>
          <a:p>
            <a:pPr marL="0" indent="0">
              <a:buNone/>
            </a:pPr>
            <a:r>
              <a:rPr lang="de-AT">
                <a:hlinkClick r:id="rId5"/>
              </a:rPr>
              <a:t>https://www.firmenwebseiten.at/datenschutz-generator/</a:t>
            </a:r>
            <a:r>
              <a:rPr lang="de-AT"/>
              <a:t> </a:t>
            </a:r>
          </a:p>
          <a:p>
            <a:pPr marL="0" indent="0">
              <a:buNone/>
            </a:pPr>
            <a:r>
              <a:rPr lang="de-AT">
                <a:hlinkClick r:id="rId6"/>
              </a:rPr>
              <a:t>https://www.ratgeberrecht.eu/leistungen/muster-datenschutzerklaerung.html</a:t>
            </a:r>
            <a:r>
              <a:rPr lang="de-AT"/>
              <a:t> (auch in EN, FR. Achtung: deutsch)</a:t>
            </a:r>
          </a:p>
          <a:p>
            <a:pPr marL="0" indent="0">
              <a:buNone/>
            </a:pPr>
            <a:endParaRPr lang="de-AT"/>
          </a:p>
          <a:p>
            <a:pPr marL="0" indent="0">
              <a:buNone/>
            </a:pPr>
            <a:r>
              <a:rPr lang="de-AT"/>
              <a:t>Für Webseite verpflichtend</a:t>
            </a:r>
          </a:p>
          <a:p>
            <a:pPr marL="0" indent="0">
              <a:buNone/>
            </a:pPr>
            <a:endParaRPr lang="de-AT"/>
          </a:p>
          <a:p>
            <a:pPr marL="0" indent="0">
              <a:buNone/>
            </a:pPr>
            <a:r>
              <a:rPr lang="de-AT"/>
              <a:t>Bei Vertragsabschluss kann zusätzlich informiert werden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BC5E2-D513-422A-8950-24F07BCF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7F5-AC84-473B-B43E-46F0905CE42D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6784BF-C9B2-4397-B58F-EEB3D401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326FA1-C3C2-48CA-A935-411FC831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892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184304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de-AT"/>
          </a:p>
          <a:p>
            <a:pPr marL="0" indent="0">
              <a:buNone/>
            </a:pPr>
            <a:endParaRPr lang="de-AT">
              <a:hlinkClick r:id="rId2"/>
            </a:endParaRPr>
          </a:p>
          <a:p>
            <a:pPr marL="0" indent="0">
              <a:buNone/>
            </a:pPr>
            <a:endParaRPr lang="de-AT" u="sng">
              <a:hlinkClick r:id="rId2"/>
            </a:endParaRPr>
          </a:p>
          <a:p>
            <a:pPr marL="0" indent="0">
              <a:buNone/>
            </a:pPr>
            <a:endParaRPr lang="de-AT" u="sng">
              <a:hlinkClick r:id="rId2"/>
            </a:endParaRPr>
          </a:p>
          <a:p>
            <a:pPr marL="0" indent="0">
              <a:buNone/>
            </a:pPr>
            <a:r>
              <a:rPr lang="de-AT">
                <a:hlinkClick r:id="rId3"/>
              </a:rPr>
              <a:t>https://oesb.surveymonkey.com/r/UGP-Toller-ON</a:t>
            </a:r>
            <a:r>
              <a:rPr lang="de-AT"/>
              <a:t> </a:t>
            </a:r>
          </a:p>
        </p:txBody>
      </p:sp>
      <p:sp>
        <p:nvSpPr>
          <p:cNvPr id="6" name="Ovale Legende 5"/>
          <p:cNvSpPr/>
          <p:nvPr/>
        </p:nvSpPr>
        <p:spPr>
          <a:xfrm>
            <a:off x="8159249" y="1520871"/>
            <a:ext cx="3469277" cy="2136729"/>
          </a:xfrm>
          <a:prstGeom prst="wedgeEllipseCallou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Ihre Meinung ist uns wichtig!</a:t>
            </a:r>
          </a:p>
        </p:txBody>
      </p:sp>
      <p:pic>
        <p:nvPicPr>
          <p:cNvPr id="1025" name="Picture 1" descr="header_wi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22" y="324963"/>
            <a:ext cx="9595484" cy="116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4"/>
          <p:cNvPicPr/>
          <p:nvPr/>
        </p:nvPicPr>
        <p:blipFill>
          <a:blip r:embed="rId5"/>
          <a:stretch>
            <a:fillRect/>
          </a:stretch>
        </p:blipFill>
        <p:spPr>
          <a:xfrm>
            <a:off x="1157876" y="114121"/>
            <a:ext cx="3701507" cy="1389333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662" y="60577"/>
            <a:ext cx="1764844" cy="12370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4869" y="4560080"/>
            <a:ext cx="1962262" cy="1956473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C5A658-A4B8-4B37-ADA3-11A98343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5F65-2DC2-42CC-B541-0E038E51AD80}" type="datetime1">
              <a:rPr lang="de-DE" smtClean="0"/>
              <a:t>25.11.2021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33F0D21-967E-49D0-8A84-D85EE88AF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ECC430-C730-403D-B006-3F5D40551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448A-BDBC-45F3-BB7D-5B41E12092FA}" type="slidenum">
              <a:rPr lang="de-AT" smtClean="0"/>
              <a:t>45</a:t>
            </a:fld>
            <a:endParaRPr lang="de-AT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2D2084C-143A-4E0D-A82E-F3F8BEA294A9}"/>
              </a:ext>
            </a:extLst>
          </p:cNvPr>
          <p:cNvSpPr txBox="1"/>
          <p:nvPr/>
        </p:nvSpPr>
        <p:spPr>
          <a:xfrm>
            <a:off x="838200" y="2976664"/>
            <a:ext cx="3766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Feedback ist immer willkommen! </a:t>
            </a:r>
            <a:r>
              <a:rPr lang="de-AT" dirty="0">
                <a:sym typeface="Wingdings" panose="05000000000000000000" pitchFamily="2" charset="2"/>
              </a:rPr>
              <a:t></a:t>
            </a:r>
          </a:p>
          <a:p>
            <a:r>
              <a:rPr lang="de-AT" dirty="0">
                <a:sym typeface="Wingdings" panose="05000000000000000000" pitchFamily="2" charset="2"/>
              </a:rPr>
              <a:t>Der Link gilt nur für die Kurse in Wien!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195727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11B1FC-0CC7-4AD9-B21E-6C9E2C815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PAUSE !!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93B4C6-576D-43C4-9C9A-E52B29F34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Pause </a:t>
            </a:r>
            <a:r>
              <a:rPr lang="de-AT"/>
              <a:t>bis 12:35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BC5E2-D513-422A-8950-24F07BCF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6679-2E6E-480B-8654-0946949AB83C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6784BF-C9B2-4397-B58F-EEB3D401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326FA1-C3C2-48CA-A935-411FC831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01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DAAE5-E5B4-4927-971A-BA2F8DE6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Bedrohungen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C0D7EE-FA70-469D-B571-4C318B64C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/>
              <a:t>Datendiebstahl </a:t>
            </a:r>
            <a:r>
              <a:rPr lang="de-DE" sz="2400"/>
              <a:t>(Trojaner, Keylogger, gehackte Webseite, …)</a:t>
            </a:r>
            <a:endParaRPr lang="de-DE"/>
          </a:p>
          <a:p>
            <a:r>
              <a:rPr lang="de-DE"/>
              <a:t>Diebstahl von Geräten und Datenträgern</a:t>
            </a:r>
          </a:p>
          <a:p>
            <a:r>
              <a:rPr lang="de-DE"/>
              <a:t>Ransomware</a:t>
            </a:r>
          </a:p>
          <a:p>
            <a:r>
              <a:rPr lang="de-DE"/>
              <a:t>Defekte an Hard- oder Software</a:t>
            </a:r>
          </a:p>
          <a:p>
            <a:r>
              <a:rPr lang="de-DE"/>
              <a:t>Feuer und Naturkatastrophen</a:t>
            </a:r>
          </a:p>
          <a:p>
            <a:r>
              <a:rPr lang="de-DE"/>
              <a:t>Menschliches Versagen</a:t>
            </a:r>
          </a:p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274E59-F5BB-4539-B761-BC4D23271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9F19-5A45-4BD9-945F-A66A1F1879E2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A039F6-9784-4255-AC19-3FEA89DA8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8959F9-186B-4A57-9015-0C3127846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46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DAAE5-E5B4-4927-971A-BA2F8DE6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Bedrohungen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C0D7EE-FA70-469D-B571-4C318B64C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/>
              <a:t>Daten sind ein wertvolles Gut!</a:t>
            </a:r>
          </a:p>
          <a:p>
            <a:pPr marL="0" indent="0">
              <a:buNone/>
            </a:pPr>
            <a:r>
              <a:rPr lang="de-DE"/>
              <a:t>„</a:t>
            </a:r>
            <a:r>
              <a:rPr lang="de-DE" i="1"/>
              <a:t>Wenn man für ein Produkt nichts zahlt, ist man selbst das Produkt</a:t>
            </a:r>
            <a:r>
              <a:rPr lang="de-DE"/>
              <a:t>“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Geschäftsmodelle von Google, Facebook, Instagram usw. basieren auf der Nutzung von personenbezogenen Daten zu Werbezwecken.</a:t>
            </a:r>
            <a:br>
              <a:rPr lang="de-DE"/>
            </a:br>
            <a:r>
              <a:rPr lang="de-DE"/>
              <a:t>=&gt; Daten bewusst weitergeben. Oder auch nicht.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274E59-F5BB-4539-B761-BC4D23271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D5FD-2258-433B-AAD6-FF0834AC0DE7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A039F6-9784-4255-AC19-3FEA89DA8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8959F9-186B-4A57-9015-0C3127846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61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530F8-CA25-4A10-96B7-9D663B04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DSGVO 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024044-6260-4E97-9DF8-75C2FFE8E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Die EU Datenschutz-Grundverordnung (DSGVO)</a:t>
            </a:r>
          </a:p>
          <a:p>
            <a:pPr marL="0" indent="0">
              <a:buNone/>
            </a:pPr>
            <a:r>
              <a:rPr lang="de-DE"/>
              <a:t>engl.: EU General Data </a:t>
            </a:r>
            <a:r>
              <a:rPr lang="de-DE" err="1"/>
              <a:t>Protection</a:t>
            </a:r>
            <a:r>
              <a:rPr lang="de-DE"/>
              <a:t> Regulation (GDPR)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DSGVO in Kraft seit 24.5.2016, </a:t>
            </a:r>
            <a:r>
              <a:rPr lang="de-DE">
                <a:solidFill>
                  <a:srgbClr val="FF0000"/>
                </a:solidFill>
              </a:rPr>
              <a:t>verpflichtend seit 25.5.2018</a:t>
            </a:r>
          </a:p>
          <a:p>
            <a:pPr marL="0" indent="0">
              <a:buNone/>
            </a:pPr>
            <a:r>
              <a:rPr lang="de-DE"/>
              <a:t>Strafen: 2% / 10 Mio. €, in schweren Fällen 4% / 20 Mio. €</a:t>
            </a:r>
          </a:p>
          <a:p>
            <a:endParaRPr lang="de-DE"/>
          </a:p>
          <a:p>
            <a:pPr marL="0" indent="0">
              <a:buNone/>
            </a:pPr>
            <a:r>
              <a:rPr lang="de-DE"/>
              <a:t>Verhältnismäßigkeit ist gefordert, nicht Perfektionismus!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12EBBF-92EC-4E1C-ACC9-2531DC0D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DD00-CF3C-428E-8196-CA837E0A2F6C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C51691-6333-45C8-9090-844499464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C44387-3A5B-4F5F-B67E-04B9CF75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966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A6D20-C73D-4DFD-9D0B-5AAA3FBA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Österreichische Anpassungen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9E24A9-B0E2-40FD-9C16-B5F889E7C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2881"/>
            <a:ext cx="10515600" cy="46552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000"/>
              <a:t>Am 14. April hat das österreichische Parlament folgende Änderungen beschlossen:</a:t>
            </a:r>
          </a:p>
          <a:p>
            <a:pPr lvl="0"/>
            <a:r>
              <a:rPr lang="de-DE" sz="3000"/>
              <a:t>Angemessene Bestrafungen (Verhältnismäßigkeit)</a:t>
            </a:r>
          </a:p>
          <a:p>
            <a:pPr lvl="0"/>
            <a:r>
              <a:rPr lang="de-DE" sz="3000"/>
              <a:t>Beim ersten Verstoß wird nur verwarnt</a:t>
            </a:r>
          </a:p>
          <a:p>
            <a:pPr lvl="0"/>
            <a:r>
              <a:rPr lang="de-DE" sz="3000"/>
              <a:t>Günstigere Regelung (alt / neu) wird angewendet</a:t>
            </a:r>
          </a:p>
          <a:p>
            <a:pPr lvl="0"/>
            <a:r>
              <a:rPr lang="de-DE" sz="3000"/>
              <a:t>Behörden bleiben praktisch straffrei, keine Doppelbestrafung</a:t>
            </a:r>
          </a:p>
          <a:p>
            <a:pPr lvl="0"/>
            <a:r>
              <a:rPr lang="de-DE" sz="3000"/>
              <a:t>Keine Strafen für Spione</a:t>
            </a:r>
          </a:p>
          <a:p>
            <a:pPr lvl="0"/>
            <a:r>
              <a:rPr lang="de-DE" sz="3000"/>
              <a:t>Schadenersatzforderung durch Organisationen nicht möglich</a:t>
            </a:r>
          </a:p>
          <a:p>
            <a:pPr lvl="0"/>
            <a:r>
              <a:rPr lang="de-DE" sz="3000"/>
              <a:t>DSGVO gilt nicht für Journalisten</a:t>
            </a:r>
          </a:p>
          <a:p>
            <a:pPr lvl="0"/>
            <a:r>
              <a:rPr lang="de-DE" sz="3000"/>
              <a:t>Videoüberwachung zulässig</a:t>
            </a:r>
          </a:p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5FB0A4-C20F-4225-A869-53D0840BD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4E44-FAE2-495B-8A61-0C00E7457175}" type="datetime1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28C728-0459-482B-94FB-D3F6FE4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3C5F3F-8756-409B-99F0-1D8EF965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64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E41D0-D80C-43A0-9DB5-6E8D3ECB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Worum geht es?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4958F4-75AF-46E5-9B66-F139350AB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78742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de-DE" sz="3200"/>
              <a:t>Ziel: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de-DE" sz="3200"/>
              <a:t>Mehr Kontrolle über die eigenen Daten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de-DE" sz="3200"/>
              <a:t>Verpflichtung zum Schutz der Daten</a:t>
            </a:r>
            <a:br>
              <a:rPr lang="de-DE" sz="3200"/>
            </a:br>
            <a:endParaRPr lang="de-DE" sz="3200"/>
          </a:p>
          <a:p>
            <a:pPr marL="0" indent="0" algn="ctr">
              <a:lnSpc>
                <a:spcPct val="100000"/>
              </a:lnSpc>
              <a:buNone/>
            </a:pPr>
            <a:br>
              <a:rPr lang="de-DE" sz="3200"/>
            </a:br>
            <a:r>
              <a:rPr lang="de-DE" sz="3200"/>
              <a:t>DSGVO definiert Grundsätze und Regeln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de-DE" sz="3200"/>
              <a:t>für gesetzeskonforme Datenverarbeitung</a:t>
            </a:r>
          </a:p>
          <a:p>
            <a:pPr marL="0" indent="0" algn="ctr">
              <a:buNone/>
            </a:pPr>
            <a:endParaRPr lang="de-DE" sz="2400"/>
          </a:p>
        </p:txBody>
      </p:sp>
      <p:sp>
        <p:nvSpPr>
          <p:cNvPr id="4" name="Pfeil: nach unten 3">
            <a:extLst>
              <a:ext uri="{FF2B5EF4-FFF2-40B4-BE49-F238E27FC236}">
                <a16:creationId xmlns:a16="http://schemas.microsoft.com/office/drawing/2014/main" id="{FF8336F6-4642-4A03-9F1B-F7D9A0206E22}"/>
              </a:ext>
            </a:extLst>
          </p:cNvPr>
          <p:cNvSpPr/>
          <p:nvPr/>
        </p:nvSpPr>
        <p:spPr>
          <a:xfrm>
            <a:off x="5816600" y="3887547"/>
            <a:ext cx="558800" cy="393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582CF44-A74B-4912-B8A1-E64205BE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235F-2CE5-40E8-B179-AF780D416B54}" type="datetime1">
              <a:rPr lang="de-DE" smtClean="0"/>
              <a:t>25.11.2021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7085AEF-AF85-45A2-A495-B0182E02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tethis IT 2021 – UGP Workshop Datensicherheit und Datenschutz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0D9F574-7533-479E-B1D3-57ACCCC5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3D0C-2DC2-4B07-A29A-C58EA2CBD62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22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this_IT">
      <a:majorFont>
        <a:latin typeface="Open Sans Semi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3765</Words>
  <Application>Microsoft Office PowerPoint</Application>
  <PresentationFormat>Breitbild</PresentationFormat>
  <Paragraphs>630</Paragraphs>
  <Slides>46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46</vt:i4>
      </vt:variant>
    </vt:vector>
  </HeadingPairs>
  <TitlesOfParts>
    <vt:vector size="55" baseType="lpstr">
      <vt:lpstr>Open Sans SemiBold</vt:lpstr>
      <vt:lpstr>Symbol</vt:lpstr>
      <vt:lpstr>Arial</vt:lpstr>
      <vt:lpstr>Calibri Light</vt:lpstr>
      <vt:lpstr>Wingdings</vt:lpstr>
      <vt:lpstr>Roboto</vt:lpstr>
      <vt:lpstr>Calibri</vt:lpstr>
      <vt:lpstr>Office</vt:lpstr>
      <vt:lpstr>1_Office</vt:lpstr>
      <vt:lpstr>UGP Online Workshop Datensicherheit &amp; Datenschutz</vt:lpstr>
      <vt:lpstr>Technisches</vt:lpstr>
      <vt:lpstr>Inhalt </vt:lpstr>
      <vt:lpstr>Dies ist keine Rechtsberatung!</vt:lpstr>
      <vt:lpstr>Bedrohungen</vt:lpstr>
      <vt:lpstr>Bedrohungen</vt:lpstr>
      <vt:lpstr>DSGVO Grundlagen</vt:lpstr>
      <vt:lpstr>Österreichische Anpassungen</vt:lpstr>
      <vt:lpstr>Worum geht es?</vt:lpstr>
      <vt:lpstr>Gültigkeitsbereiche</vt:lpstr>
      <vt:lpstr>Rollen in der DSGVO</vt:lpstr>
      <vt:lpstr>Auftragsverarbeiter</vt:lpstr>
      <vt:lpstr>Sensible Informationen</vt:lpstr>
      <vt:lpstr>Die DSGVO Grundsätze</vt:lpstr>
      <vt:lpstr>Die DSGVO-Grundsätze</vt:lpstr>
      <vt:lpstr>Die DSGVO-Grundsätze</vt:lpstr>
      <vt:lpstr>Andere DSGVO Grundsätze</vt:lpstr>
      <vt:lpstr>Rechte des Betroffenen</vt:lpstr>
      <vt:lpstr>Pflichten des Verantwortlichen</vt:lpstr>
      <vt:lpstr>Was ist zu Dokumentieren?</vt:lpstr>
      <vt:lpstr>Verfahrensverzeichnis</vt:lpstr>
      <vt:lpstr>Aufgabe</vt:lpstr>
      <vt:lpstr>Risikoeinschätzung</vt:lpstr>
      <vt:lpstr>Einwilligungserklärungen</vt:lpstr>
      <vt:lpstr>Datenverarbeitung im Ausland</vt:lpstr>
      <vt:lpstr>Sind Cloud-Dienste sicher?</vt:lpstr>
      <vt:lpstr>Das Thema WhatsApp</vt:lpstr>
      <vt:lpstr>Maßnahmen zum Datenschutz</vt:lpstr>
      <vt:lpstr>Passwörter sind Pflicht!</vt:lpstr>
      <vt:lpstr>Geräte / Speicher verschlüsseln</vt:lpstr>
      <vt:lpstr>https: Verschlüsseltes Internet</vt:lpstr>
      <vt:lpstr>Ist die Webseite DSGVO-konform?</vt:lpstr>
      <vt:lpstr>Webseite: Einwilligung</vt:lpstr>
      <vt:lpstr>Cookies</vt:lpstr>
      <vt:lpstr>Webseite sichern</vt:lpstr>
      <vt:lpstr>Datensicherung</vt:lpstr>
      <vt:lpstr>Datensicherung</vt:lpstr>
      <vt:lpstr>Datensicherung: Optionen</vt:lpstr>
      <vt:lpstr>Updates, Updates, Updates</vt:lpstr>
      <vt:lpstr>Virenscanner</vt:lpstr>
      <vt:lpstr>Die Augen offen halten!</vt:lpstr>
      <vt:lpstr>Organisatorische Maßnahmen</vt:lpstr>
      <vt:lpstr>Organisatorische Maßnahmen</vt:lpstr>
      <vt:lpstr>Datenschutzerklärung</vt:lpstr>
      <vt:lpstr>PowerPoint-Präsentation</vt:lpstr>
      <vt:lpstr>PAUSE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neue Datenschutz Grundverordnung DSGVO</dc:title>
  <dc:creator>Christian Toller</dc:creator>
  <cp:lastModifiedBy>Christian Toller</cp:lastModifiedBy>
  <cp:revision>1</cp:revision>
  <cp:lastPrinted>2021-01-15T07:37:15Z</cp:lastPrinted>
  <dcterms:created xsi:type="dcterms:W3CDTF">2018-02-26T16:44:37Z</dcterms:created>
  <dcterms:modified xsi:type="dcterms:W3CDTF">2021-11-25T14:23:56Z</dcterms:modified>
</cp:coreProperties>
</file>